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 id="2147483708" r:id="rId2"/>
  </p:sldMasterIdLst>
  <p:notesMasterIdLst>
    <p:notesMasterId r:id="rId18"/>
  </p:notesMasterIdLst>
  <p:sldIdLst>
    <p:sldId id="268" r:id="rId3"/>
    <p:sldId id="281" r:id="rId4"/>
    <p:sldId id="256" r:id="rId5"/>
    <p:sldId id="270" r:id="rId6"/>
    <p:sldId id="275" r:id="rId7"/>
    <p:sldId id="276" r:id="rId8"/>
    <p:sldId id="277" r:id="rId9"/>
    <p:sldId id="278" r:id="rId10"/>
    <p:sldId id="279" r:id="rId11"/>
    <p:sldId id="271" r:id="rId12"/>
    <p:sldId id="272" r:id="rId13"/>
    <p:sldId id="273" r:id="rId14"/>
    <p:sldId id="274" r:id="rId15"/>
    <p:sldId id="280" r:id="rId16"/>
    <p:sldId id="269" r:id="rId1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CA7D5B9-6C01-4FD9-AF17-35FAF59CC66E}" type="datetimeFigureOut">
              <a:rPr lang="fa-IR" smtClean="0"/>
              <a:t>1438/02/26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8ED4695-71F7-43E6-B8DC-EA150219D831}" type="slidenum">
              <a:rPr lang="fa-IR" smtClean="0"/>
              <a:t>‹#›</a:t>
            </a:fld>
            <a:endParaRPr lang="fa-IR"/>
          </a:p>
        </p:txBody>
      </p:sp>
    </p:spTree>
    <p:extLst>
      <p:ext uri="{BB962C8B-B14F-4D97-AF65-F5344CB8AC3E}">
        <p14:creationId xmlns:p14="http://schemas.microsoft.com/office/powerpoint/2010/main" val="77023568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436A7F5-82E5-4EB3-B554-56635DAA8C2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92217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DBBAB55-96B7-47DF-82DD-DFD33991B1BB}" type="datetimeFigureOut">
              <a:rPr lang="fa-IR" smtClean="0"/>
              <a:t>1438/02/26</a:t>
            </a:fld>
            <a:endParaRPr lang="fa-I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fa-I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22D3324-9421-4DF5-8C2C-D47830CAA629}" type="slidenum">
              <a:rPr lang="fa-IR" smtClean="0"/>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BBAB55-96B7-47DF-82DD-DFD33991B1BB}" type="datetimeFigureOut">
              <a:rPr lang="fa-IR" smtClean="0"/>
              <a:t>1438/02/26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2D3324-9421-4DF5-8C2C-D47830CAA629}"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BBAB55-96B7-47DF-82DD-DFD33991B1BB}" type="datetimeFigureOut">
              <a:rPr lang="fa-IR" smtClean="0"/>
              <a:t>1438/02/26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2D3324-9421-4DF5-8C2C-D47830CAA629}" type="slidenum">
              <a:rPr lang="fa-IR" smtClean="0"/>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6C55DB-47BA-4EAB-9381-EC65BE5E7D9F}" type="datetime8">
              <a:rPr lang="fa-IR" smtClean="0">
                <a:solidFill>
                  <a:prstClr val="black">
                    <a:tint val="75000"/>
                  </a:prstClr>
                </a:solidFill>
              </a:rPr>
              <a:pPr/>
              <a:t>16/نوامبر/26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5E173F-5A07-433C-BC5A-EF85586B6A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822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5FF67-8F10-4AD4-8DA9-AE7D12C62387}" type="datetime8">
              <a:rPr lang="fa-IR" smtClean="0">
                <a:solidFill>
                  <a:prstClr val="black">
                    <a:tint val="75000"/>
                  </a:prstClr>
                </a:solidFill>
              </a:rPr>
              <a:pPr/>
              <a:t>16/نوامبر/26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5E173F-5A07-433C-BC5A-EF85586B6A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068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31388F-9595-430B-9721-9B66DA0FD76E}" type="datetime8">
              <a:rPr lang="fa-IR" smtClean="0">
                <a:solidFill>
                  <a:prstClr val="black">
                    <a:tint val="75000"/>
                  </a:prstClr>
                </a:solidFill>
              </a:rPr>
              <a:pPr/>
              <a:t>16/نوامبر/26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5E173F-5A07-433C-BC5A-EF85586B6A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741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112796-7F65-4284-8C8D-29C3C0C8EF7D}" type="datetime8">
              <a:rPr lang="fa-IR" smtClean="0">
                <a:solidFill>
                  <a:prstClr val="black">
                    <a:tint val="75000"/>
                  </a:prstClr>
                </a:solidFill>
              </a:rPr>
              <a:pPr/>
              <a:t>16/نوامبر/26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5E173F-5A07-433C-BC5A-EF85586B6A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5976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089EE9-D097-4C9D-BD62-5857C92E58B1}" type="datetime8">
              <a:rPr lang="fa-IR" smtClean="0">
                <a:solidFill>
                  <a:prstClr val="black">
                    <a:tint val="75000"/>
                  </a:prstClr>
                </a:solidFill>
              </a:rPr>
              <a:pPr/>
              <a:t>16/نوامبر/26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5E173F-5A07-433C-BC5A-EF85586B6A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09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5B5631-06EC-4BC3-BB28-756F93109A9E}" type="datetime8">
              <a:rPr lang="fa-IR" smtClean="0">
                <a:solidFill>
                  <a:prstClr val="black">
                    <a:tint val="75000"/>
                  </a:prstClr>
                </a:solidFill>
              </a:rPr>
              <a:pPr/>
              <a:t>16/نوامبر/26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5E173F-5A07-433C-BC5A-EF85586B6A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86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79F78F-0A00-41A2-B13D-90CA7ACFB983}" type="datetime8">
              <a:rPr lang="fa-IR" smtClean="0">
                <a:solidFill>
                  <a:prstClr val="black">
                    <a:tint val="75000"/>
                  </a:prstClr>
                </a:solidFill>
              </a:rPr>
              <a:pPr/>
              <a:t>16/نوامبر/26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5E173F-5A07-433C-BC5A-EF85586B6A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64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738B29-5D9F-4EC0-A3C2-A22DB380F96B}" type="datetime8">
              <a:rPr lang="fa-IR" smtClean="0">
                <a:solidFill>
                  <a:prstClr val="black">
                    <a:tint val="75000"/>
                  </a:prstClr>
                </a:solidFill>
              </a:rPr>
              <a:pPr/>
              <a:t>16/نوامبر/26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5E173F-5A07-433C-BC5A-EF85586B6A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48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DBBAB55-96B7-47DF-82DD-DFD33991B1BB}" type="datetimeFigureOut">
              <a:rPr lang="fa-IR" smtClean="0"/>
              <a:t>1438/02/26</a:t>
            </a:fld>
            <a:endParaRPr lang="fa-IR"/>
          </a:p>
        </p:txBody>
      </p:sp>
      <p:sp>
        <p:nvSpPr>
          <p:cNvPr id="9" name="Slide Number Placeholder 8"/>
          <p:cNvSpPr>
            <a:spLocks noGrp="1"/>
          </p:cNvSpPr>
          <p:nvPr>
            <p:ph type="sldNum" sz="quarter" idx="15"/>
          </p:nvPr>
        </p:nvSpPr>
        <p:spPr/>
        <p:txBody>
          <a:bodyPr rtlCol="0"/>
          <a:lstStyle/>
          <a:p>
            <a:fld id="{C22D3324-9421-4DF5-8C2C-D47830CAA629}" type="slidenum">
              <a:rPr lang="fa-IR" smtClean="0"/>
              <a:t>‹#›</a:t>
            </a:fld>
            <a:endParaRPr lang="fa-IR"/>
          </a:p>
        </p:txBody>
      </p:sp>
      <p:sp>
        <p:nvSpPr>
          <p:cNvPr id="10" name="Footer Placeholder 9"/>
          <p:cNvSpPr>
            <a:spLocks noGrp="1"/>
          </p:cNvSpPr>
          <p:nvPr>
            <p:ph type="ftr" sz="quarter" idx="16"/>
          </p:nvPr>
        </p:nvSpPr>
        <p:spPr/>
        <p:txBody>
          <a:bodyPr rtlCol="0"/>
          <a:lstStyle/>
          <a:p>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3FAC3-EADD-4256-AC54-E47C0EAC4ADA}" type="datetime8">
              <a:rPr lang="fa-IR" smtClean="0">
                <a:solidFill>
                  <a:prstClr val="black">
                    <a:tint val="75000"/>
                  </a:prstClr>
                </a:solidFill>
              </a:rPr>
              <a:pPr/>
              <a:t>16/نوامبر/26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5E173F-5A07-433C-BC5A-EF85586B6A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0963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DF2E6-D532-4730-AD08-24482D10CE23}" type="datetime8">
              <a:rPr lang="fa-IR" smtClean="0">
                <a:solidFill>
                  <a:prstClr val="black">
                    <a:tint val="75000"/>
                  </a:prstClr>
                </a:solidFill>
              </a:rPr>
              <a:pPr/>
              <a:t>16/نوامبر/26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5E173F-5A07-433C-BC5A-EF85586B6A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176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5839C-B972-430C-B7B2-904A044AAFF4}" type="datetime8">
              <a:rPr lang="fa-IR" smtClean="0">
                <a:solidFill>
                  <a:prstClr val="black">
                    <a:tint val="75000"/>
                  </a:prstClr>
                </a:solidFill>
              </a:rPr>
              <a:pPr/>
              <a:t>16/نوامبر/26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5E173F-5A07-433C-BC5A-EF85586B6A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522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DBBAB55-96B7-47DF-82DD-DFD33991B1BB}" type="datetimeFigureOut">
              <a:rPr lang="fa-IR" smtClean="0"/>
              <a:t>1438/02/26</a:t>
            </a:fld>
            <a:endParaRPr lang="fa-I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fa-I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22D3324-9421-4DF5-8C2C-D47830CAA629}"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DBBAB55-96B7-47DF-82DD-DFD33991B1BB}" type="datetimeFigureOut">
              <a:rPr lang="fa-IR" smtClean="0"/>
              <a:t>1438/02/26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22D3324-9421-4DF5-8C2C-D47830CAA629}" type="slidenum">
              <a:rPr lang="fa-IR" smtClean="0"/>
              <a:t>‹#›</a:t>
            </a:fld>
            <a:endParaRPr lang="fa-I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DBBAB55-96B7-47DF-82DD-DFD33991B1BB}" type="datetimeFigureOut">
              <a:rPr lang="fa-IR" smtClean="0"/>
              <a:t>1438/02/26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22D3324-9421-4DF5-8C2C-D47830CAA629}" type="slidenum">
              <a:rPr lang="fa-IR" smtClean="0"/>
              <a:t>‹#›</a:t>
            </a:fld>
            <a:endParaRPr lang="fa-I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DBBAB55-96B7-47DF-82DD-DFD33991B1BB}" type="datetimeFigureOut">
              <a:rPr lang="fa-IR" smtClean="0"/>
              <a:t>1438/02/26</a:t>
            </a:fld>
            <a:endParaRPr lang="fa-IR"/>
          </a:p>
        </p:txBody>
      </p:sp>
      <p:sp>
        <p:nvSpPr>
          <p:cNvPr id="7" name="Slide Number Placeholder 6"/>
          <p:cNvSpPr>
            <a:spLocks noGrp="1"/>
          </p:cNvSpPr>
          <p:nvPr>
            <p:ph type="sldNum" sz="quarter" idx="11"/>
          </p:nvPr>
        </p:nvSpPr>
        <p:spPr/>
        <p:txBody>
          <a:bodyPr rtlCol="0"/>
          <a:lstStyle/>
          <a:p>
            <a:fld id="{C22D3324-9421-4DF5-8C2C-D47830CAA629}" type="slidenum">
              <a:rPr lang="fa-IR" smtClean="0"/>
              <a:t>‹#›</a:t>
            </a:fld>
            <a:endParaRPr lang="fa-IR"/>
          </a:p>
        </p:txBody>
      </p:sp>
      <p:sp>
        <p:nvSpPr>
          <p:cNvPr id="8" name="Footer Placeholder 7"/>
          <p:cNvSpPr>
            <a:spLocks noGrp="1"/>
          </p:cNvSpPr>
          <p:nvPr>
            <p:ph type="ftr" sz="quarter" idx="12"/>
          </p:nvPr>
        </p:nvSpPr>
        <p:spPr/>
        <p:txBody>
          <a:bodyPr rtlCol="0"/>
          <a:lstStyle/>
          <a:p>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BBAB55-96B7-47DF-82DD-DFD33991B1BB}" type="datetimeFigureOut">
              <a:rPr lang="fa-IR" smtClean="0"/>
              <a:t>1438/02/26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22D3324-9421-4DF5-8C2C-D47830CAA629}"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DBBAB55-96B7-47DF-82DD-DFD33991B1BB}" type="datetimeFigureOut">
              <a:rPr lang="fa-IR" smtClean="0"/>
              <a:t>1438/02/26</a:t>
            </a:fld>
            <a:endParaRPr lang="fa-IR"/>
          </a:p>
        </p:txBody>
      </p:sp>
      <p:sp>
        <p:nvSpPr>
          <p:cNvPr id="22" name="Slide Number Placeholder 21"/>
          <p:cNvSpPr>
            <a:spLocks noGrp="1"/>
          </p:cNvSpPr>
          <p:nvPr>
            <p:ph type="sldNum" sz="quarter" idx="15"/>
          </p:nvPr>
        </p:nvSpPr>
        <p:spPr/>
        <p:txBody>
          <a:bodyPr rtlCol="0"/>
          <a:lstStyle/>
          <a:p>
            <a:fld id="{C22D3324-9421-4DF5-8C2C-D47830CAA629}" type="slidenum">
              <a:rPr lang="fa-IR" smtClean="0"/>
              <a:t>‹#›</a:t>
            </a:fld>
            <a:endParaRPr lang="fa-IR"/>
          </a:p>
        </p:txBody>
      </p:sp>
      <p:sp>
        <p:nvSpPr>
          <p:cNvPr id="23" name="Footer Placeholder 22"/>
          <p:cNvSpPr>
            <a:spLocks noGrp="1"/>
          </p:cNvSpPr>
          <p:nvPr>
            <p:ph type="ftr" sz="quarter" idx="16"/>
          </p:nvPr>
        </p:nvSpPr>
        <p:spPr/>
        <p:txBody>
          <a:bodyPr rtlCol="0"/>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DBBAB55-96B7-47DF-82DD-DFD33991B1BB}" type="datetimeFigureOut">
              <a:rPr lang="fa-IR" smtClean="0"/>
              <a:t>1438/02/26</a:t>
            </a:fld>
            <a:endParaRPr lang="fa-IR"/>
          </a:p>
        </p:txBody>
      </p:sp>
      <p:sp>
        <p:nvSpPr>
          <p:cNvPr id="18" name="Slide Number Placeholder 17"/>
          <p:cNvSpPr>
            <a:spLocks noGrp="1"/>
          </p:cNvSpPr>
          <p:nvPr>
            <p:ph type="sldNum" sz="quarter" idx="11"/>
          </p:nvPr>
        </p:nvSpPr>
        <p:spPr/>
        <p:txBody>
          <a:bodyPr rtlCol="0"/>
          <a:lstStyle/>
          <a:p>
            <a:fld id="{C22D3324-9421-4DF5-8C2C-D47830CAA629}" type="slidenum">
              <a:rPr lang="fa-IR" smtClean="0"/>
              <a:t>‹#›</a:t>
            </a:fld>
            <a:endParaRPr lang="fa-IR"/>
          </a:p>
        </p:txBody>
      </p:sp>
      <p:sp>
        <p:nvSpPr>
          <p:cNvPr id="21" name="Footer Placeholder 20"/>
          <p:cNvSpPr>
            <a:spLocks noGrp="1"/>
          </p:cNvSpPr>
          <p:nvPr>
            <p:ph type="ftr" sz="quarter" idx="12"/>
          </p:nvPr>
        </p:nvSpPr>
        <p:spPr/>
        <p:txBody>
          <a:bodyPr rtlCol="0"/>
          <a:lstStyle/>
          <a:p>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DBBAB55-96B7-47DF-82DD-DFD33991B1BB}" type="datetimeFigureOut">
              <a:rPr lang="fa-IR" smtClean="0"/>
              <a:t>1438/02/26</a:t>
            </a:fld>
            <a:endParaRPr lang="fa-I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a-I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22D3324-9421-4DF5-8C2C-D47830CAA629}"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ADE3DF8C-1365-47BF-ACF9-F8373B71B0B5}" type="datetime8">
              <a:rPr lang="fa-IR" smtClean="0">
                <a:solidFill>
                  <a:prstClr val="black">
                    <a:tint val="75000"/>
                  </a:prstClr>
                </a:solidFill>
              </a:rPr>
              <a:pPr rtl="0"/>
              <a:t>16/نوامبر/26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AE5E173F-5A07-433C-BC5A-EF85586B6A2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4364996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dirty="0"/>
          </a:p>
        </p:txBody>
      </p:sp>
      <p:sp>
        <p:nvSpPr>
          <p:cNvPr id="3" name="Subtitle 2"/>
          <p:cNvSpPr>
            <a:spLocks noGrp="1"/>
          </p:cNvSpPr>
          <p:nvPr>
            <p:ph type="subTitle" idx="1"/>
          </p:nvPr>
        </p:nvSpPr>
        <p:spPr/>
        <p:txBody>
          <a:bodyPr/>
          <a:lstStyle/>
          <a:p>
            <a:endParaRPr lang="fa-I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pic>
        <p:nvPicPr>
          <p:cNvPr id="8" name="Picture 2"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93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87208" cy="1143000"/>
          </a:xfrm>
        </p:spPr>
        <p:txBody>
          <a:bodyPr>
            <a:normAutofit fontScale="90000"/>
          </a:bodyPr>
          <a:lstStyle/>
          <a:p>
            <a:pPr marL="342900" lvl="0" indent="-342900" algn="r">
              <a:spcBef>
                <a:spcPts val="600"/>
              </a:spcBef>
            </a:pPr>
            <a:r>
              <a:rPr lang="fa-IR" sz="2400" b="1" cap="none" dirty="0">
                <a:solidFill>
                  <a:srgbClr val="FF0000"/>
                </a:solidFill>
                <a:latin typeface="Times New Roman"/>
                <a:ea typeface="Times New Roman"/>
                <a:cs typeface="B Nazanin"/>
              </a:rPr>
              <a:t>بیمارستان استانداردهای ملی پوشش بیماران، کارکنان را رعايت مینمايدکه شامل موارد ذیل میباشد:</a:t>
            </a:r>
            <a:r>
              <a:rPr lang="en-US" sz="2400" cap="none" dirty="0">
                <a:solidFill>
                  <a:prstClr val="black"/>
                </a:solidFill>
                <a:latin typeface="Times New Roman"/>
                <a:ea typeface="Times New Roman"/>
                <a:cs typeface="+mn-cs"/>
              </a:rPr>
              <a:t/>
            </a:r>
            <a:br>
              <a:rPr lang="en-US" sz="2400" cap="none" dirty="0">
                <a:solidFill>
                  <a:prstClr val="black"/>
                </a:solidFill>
                <a:latin typeface="Times New Roman"/>
                <a:ea typeface="Times New Roman"/>
                <a:cs typeface="+mn-cs"/>
              </a:rPr>
            </a:br>
            <a:endParaRPr lang="fa-IR" dirty="0"/>
          </a:p>
        </p:txBody>
      </p:sp>
      <p:sp>
        <p:nvSpPr>
          <p:cNvPr id="3" name="Content Placeholder 2"/>
          <p:cNvSpPr>
            <a:spLocks noGrp="1"/>
          </p:cNvSpPr>
          <p:nvPr>
            <p:ph sz="quarter" idx="1"/>
          </p:nvPr>
        </p:nvSpPr>
        <p:spPr>
          <a:xfrm>
            <a:off x="457200" y="1484784"/>
            <a:ext cx="8003232" cy="4989168"/>
          </a:xfrm>
        </p:spPr>
        <p:txBody>
          <a:bodyPr>
            <a:normAutofit/>
          </a:bodyPr>
          <a:lstStyle/>
          <a:p>
            <a:pPr lvl="0">
              <a:lnSpc>
                <a:spcPct val="115000"/>
              </a:lnSpc>
              <a:buFont typeface="Wingdings" pitchFamily="2" charset="2"/>
              <a:buChar char="v"/>
            </a:pPr>
            <a:r>
              <a:rPr lang="fa-IR" sz="2000" b="1" dirty="0" smtClean="0">
                <a:latin typeface="Times New Roman"/>
                <a:ea typeface="Times New Roman"/>
                <a:cs typeface="B Nazanin" pitchFamily="2" charset="-78"/>
              </a:rPr>
              <a:t>لباس </a:t>
            </a:r>
            <a:r>
              <a:rPr lang="fa-IR" sz="2000" b="1" dirty="0">
                <a:latin typeface="Times New Roman"/>
                <a:ea typeface="Times New Roman"/>
                <a:cs typeface="B Nazanin" pitchFamily="2" charset="-78"/>
              </a:rPr>
              <a:t>فرم کارکنان مونث شامل روپوش، شلوار، مقنعه یا روسری(به طوری که موها و گردن کاملا پوشیده شوند)کفش و جوراب میباشد.</a:t>
            </a:r>
            <a:endParaRPr lang="en-US" sz="2000" dirty="0">
              <a:latin typeface="Times New Roman"/>
              <a:ea typeface="Times New Roman"/>
              <a:cs typeface="B Nazanin" pitchFamily="2" charset="-78"/>
            </a:endParaRPr>
          </a:p>
          <a:p>
            <a:pPr lvl="0">
              <a:lnSpc>
                <a:spcPct val="115000"/>
              </a:lnSpc>
              <a:buFont typeface="Wingdings" pitchFamily="2" charset="2"/>
              <a:buChar char="v"/>
            </a:pPr>
            <a:r>
              <a:rPr lang="fa-IR" sz="2000" b="1" dirty="0">
                <a:latin typeface="Times New Roman"/>
                <a:ea typeface="Times New Roman"/>
                <a:cs typeface="B Nazanin" pitchFamily="2" charset="-78"/>
              </a:rPr>
              <a:t>لباس فرم کارکنان مذکرشامل روپوش(فرم مربوطه)، شلوار،کفش و جوراب میباشد.</a:t>
            </a:r>
            <a:endParaRPr lang="en-US" sz="2000" dirty="0">
              <a:latin typeface="Times New Roman"/>
              <a:ea typeface="Times New Roman"/>
              <a:cs typeface="B Nazanin" pitchFamily="2" charset="-78"/>
            </a:endParaRPr>
          </a:p>
          <a:p>
            <a:pPr lvl="0">
              <a:buFont typeface="Wingdings" pitchFamily="2" charset="2"/>
              <a:buChar char="v"/>
            </a:pPr>
            <a:r>
              <a:rPr lang="fa-IR" sz="2000" b="1" dirty="0">
                <a:cs typeface="B Nazanin" pitchFamily="2" charset="-78"/>
              </a:rPr>
              <a:t>لباس فرم بایستی متناسب با حرفه و در رده های مختلف، متحدالشکل (مطابق با تابلو های پوشش کارکنان موجود)باشد.</a:t>
            </a:r>
            <a:endParaRPr lang="en-US" sz="2000" dirty="0">
              <a:cs typeface="B Nazanin" pitchFamily="2" charset="-78"/>
            </a:endParaRPr>
          </a:p>
          <a:p>
            <a:pPr lvl="0">
              <a:buFont typeface="Wingdings" pitchFamily="2" charset="2"/>
              <a:buChar char="v"/>
            </a:pPr>
            <a:r>
              <a:rPr lang="fa-IR" sz="2000" b="1" dirty="0">
                <a:cs typeface="B Nazanin" pitchFamily="2" charset="-78"/>
              </a:rPr>
              <a:t>در درون بخش های بیمارستانی استفاده از هرگونه پوشش غیر حرفه ای روی لباس فرم مصوب ممنوع است.</a:t>
            </a:r>
            <a:endParaRPr lang="en-US" sz="2000" dirty="0">
              <a:cs typeface="B Nazanin" pitchFamily="2" charset="-78"/>
            </a:endParaRPr>
          </a:p>
          <a:p>
            <a:pPr lvl="0">
              <a:buFont typeface="Wingdings" pitchFamily="2" charset="2"/>
              <a:buChar char="v"/>
            </a:pPr>
            <a:r>
              <a:rPr lang="fa-IR" sz="2000" b="1" dirty="0">
                <a:cs typeface="B Nazanin" pitchFamily="2" charset="-78"/>
              </a:rPr>
              <a:t>روپوش باید سالم، تمیز، دگمه ها بسته، اطو کشیده، گشاد و حداقل تا حد زانو با ضخامت مناسب باشد مانتو و شلوار نباید تنگ، چسبان، کشی یا کوتاه باشد.</a:t>
            </a:r>
            <a:endParaRPr lang="en-US" sz="2000" dirty="0">
              <a:cs typeface="B Nazanin" pitchFamily="2" charset="-78"/>
            </a:endParaRPr>
          </a:p>
          <a:p>
            <a:pPr lvl="0">
              <a:buFont typeface="Wingdings" pitchFamily="2" charset="2"/>
              <a:buChar char="v"/>
            </a:pPr>
            <a:r>
              <a:rPr lang="fa-IR" sz="2000" b="1" dirty="0">
                <a:cs typeface="B Nazanin" pitchFamily="2" charset="-78"/>
              </a:rPr>
              <a:t>کفش با رنگ مناسب باید تمیز، جلوبسته، قابل شستشو، با پنجه و پاشنه پهن باشد و نکات ایمنی متناسب با حرفه، در آن لحاظ شود و هنگام راه رفتن صدا ندهد.</a:t>
            </a:r>
            <a:endParaRPr lang="en-US" sz="2000" dirty="0">
              <a:cs typeface="B Nazanin" pitchFamily="2" charset="-78"/>
            </a:endParaRPr>
          </a:p>
          <a:p>
            <a:endParaRPr lang="fa-IR" sz="2000" dirty="0">
              <a:cs typeface="B Nazanin" pitchFamily="2" charset="-78"/>
            </a:endParaRPr>
          </a:p>
        </p:txBody>
      </p:sp>
    </p:spTree>
    <p:extLst>
      <p:ext uri="{BB962C8B-B14F-4D97-AF65-F5344CB8AC3E}">
        <p14:creationId xmlns:p14="http://schemas.microsoft.com/office/powerpoint/2010/main" val="21917796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quarter" idx="1"/>
          </p:nvPr>
        </p:nvSpPr>
        <p:spPr>
          <a:xfrm>
            <a:off x="457200" y="1268760"/>
            <a:ext cx="7467600" cy="5205192"/>
          </a:xfrm>
        </p:spPr>
        <p:txBody>
          <a:bodyPr>
            <a:normAutofit/>
          </a:bodyPr>
          <a:lstStyle/>
          <a:p>
            <a:pPr lvl="0">
              <a:buClr>
                <a:srgbClr val="FE8637"/>
              </a:buClr>
              <a:buFont typeface="Wingdings" pitchFamily="2" charset="2"/>
              <a:buChar char="v"/>
            </a:pPr>
            <a:r>
              <a:rPr lang="fa-IR" sz="2000" b="1" dirty="0">
                <a:solidFill>
                  <a:prstClr val="black"/>
                </a:solidFill>
                <a:cs typeface="B Nazanin" pitchFamily="2" charset="-78"/>
              </a:rPr>
              <a:t>زیورآلات در نواحی از بدن که در معرض آلودگی میکروبی یا محیطی هستند نباید استفاده شوند(آشکارنبودن زیورآلات در انظار عمومی)</a:t>
            </a:r>
            <a:endParaRPr lang="en-US" sz="2000" dirty="0">
              <a:solidFill>
                <a:prstClr val="black"/>
              </a:solidFill>
              <a:cs typeface="B Nazanin" pitchFamily="2" charset="-78"/>
            </a:endParaRPr>
          </a:p>
          <a:p>
            <a:pPr lvl="0">
              <a:buClr>
                <a:srgbClr val="FE8637"/>
              </a:buClr>
              <a:buFont typeface="Wingdings" pitchFamily="2" charset="2"/>
              <a:buChar char="v"/>
            </a:pPr>
            <a:r>
              <a:rPr lang="fa-IR" sz="2000" b="1" dirty="0">
                <a:solidFill>
                  <a:prstClr val="black"/>
                </a:solidFill>
                <a:cs typeface="B Nazanin" pitchFamily="2" charset="-78"/>
              </a:rPr>
              <a:t>استفاده از لباسهای با تصاویر و نوشته های نامناسب و پیراهن آستین کوتاه ممنوع میباشد.</a:t>
            </a:r>
            <a:endParaRPr lang="en-US" sz="2000" dirty="0">
              <a:solidFill>
                <a:prstClr val="black"/>
              </a:solidFill>
              <a:cs typeface="B Nazanin" pitchFamily="2" charset="-78"/>
            </a:endParaRPr>
          </a:p>
          <a:p>
            <a:pPr lvl="0">
              <a:buClr>
                <a:srgbClr val="FE8637"/>
              </a:buClr>
              <a:buFont typeface="Wingdings" pitchFamily="2" charset="2"/>
              <a:buChar char="v"/>
            </a:pPr>
            <a:r>
              <a:rPr lang="fa-IR" sz="2000" b="1" dirty="0">
                <a:solidFill>
                  <a:prstClr val="black"/>
                </a:solidFill>
                <a:cs typeface="B Nazanin" pitchFamily="2" charset="-78"/>
              </a:rPr>
              <a:t>ناخنها باید کوتاه و تمیز و مرتب باشد استفاده از لاک و رنگ ناخن و ناخن مصنوعی در محیط های ارائه خدمات درمانی ممنوع است.</a:t>
            </a:r>
            <a:endParaRPr lang="en-US" sz="2000" dirty="0">
              <a:solidFill>
                <a:prstClr val="black"/>
              </a:solidFill>
              <a:cs typeface="B Nazanin" pitchFamily="2" charset="-78"/>
            </a:endParaRPr>
          </a:p>
          <a:p>
            <a:pPr lvl="0">
              <a:buClr>
                <a:srgbClr val="FE8637"/>
              </a:buClr>
              <a:buFont typeface="Wingdings" pitchFamily="2" charset="2"/>
              <a:buChar char="v"/>
            </a:pPr>
            <a:r>
              <a:rPr lang="fa-IR" sz="2000" b="1" dirty="0">
                <a:solidFill>
                  <a:prstClr val="black"/>
                </a:solidFill>
                <a:cs typeface="B Nazanin" pitchFamily="2" charset="-78"/>
              </a:rPr>
              <a:t>استفاده از هرگونه ماده بودار تند یا حساسیت زا در محل کار ممنوع میباشد.</a:t>
            </a:r>
            <a:endParaRPr lang="en-US" sz="2000" dirty="0">
              <a:solidFill>
                <a:prstClr val="black"/>
              </a:solidFill>
              <a:cs typeface="B Nazanin" pitchFamily="2" charset="-78"/>
            </a:endParaRPr>
          </a:p>
          <a:p>
            <a:pPr lvl="0">
              <a:buClr>
                <a:srgbClr val="FE8637"/>
              </a:buClr>
              <a:buFont typeface="Wingdings" pitchFamily="2" charset="2"/>
              <a:buChar char="v"/>
            </a:pPr>
            <a:r>
              <a:rPr lang="fa-IR" sz="2000" b="1" dirty="0">
                <a:solidFill>
                  <a:prstClr val="black"/>
                </a:solidFill>
                <a:cs typeface="B Nazanin" pitchFamily="2" charset="-78"/>
              </a:rPr>
              <a:t>استفاده از هرگونه آرایش و استفاده از الگوها و مدل های نامناسب سر و صورت در انظار عمومی ممنوع میباشد.</a:t>
            </a:r>
            <a:endParaRPr lang="en-US" sz="2000" dirty="0">
              <a:solidFill>
                <a:prstClr val="black"/>
              </a:solidFill>
              <a:cs typeface="B Nazanin" pitchFamily="2" charset="-78"/>
            </a:endParaRPr>
          </a:p>
          <a:p>
            <a:pPr lvl="0">
              <a:buClr>
                <a:srgbClr val="FE8637"/>
              </a:buClr>
              <a:buFont typeface="Wingdings" pitchFamily="2" charset="2"/>
              <a:buChar char="v"/>
            </a:pPr>
            <a:r>
              <a:rPr lang="fa-IR" sz="2000" b="1" dirty="0">
                <a:solidFill>
                  <a:prstClr val="black"/>
                </a:solidFill>
                <a:cs typeface="B Nazanin" pitchFamily="2" charset="-78"/>
              </a:rPr>
              <a:t>کلیه پرسنل موظف به حفظ شئونات اسلامی در برخورد با همکاران و بیماران و رعایت مقررات اداری(نحوه ورود و خروج و...) میباشند.</a:t>
            </a:r>
            <a:endParaRPr lang="en-US" sz="2000" dirty="0">
              <a:solidFill>
                <a:prstClr val="black"/>
              </a:solidFill>
              <a:cs typeface="B Nazanin" pitchFamily="2" charset="-78"/>
            </a:endParaRPr>
          </a:p>
          <a:p>
            <a:pPr lvl="0">
              <a:buClr>
                <a:srgbClr val="FE8637"/>
              </a:buClr>
              <a:buFont typeface="Wingdings" pitchFamily="2" charset="2"/>
              <a:buChar char="v"/>
            </a:pPr>
            <a:r>
              <a:rPr lang="fa-IR" sz="2000" b="1" dirty="0">
                <a:solidFill>
                  <a:prstClr val="black"/>
                </a:solidFill>
                <a:cs typeface="B Nazanin" pitchFamily="2" charset="-78"/>
              </a:rPr>
              <a:t>هرگونه تصویربرداری، فیلمبرداری و ضبط صدا از بیمار با استفاده از تلفن همراه و غیره بدون اجازه کتبی بیمار ممنوع است.</a:t>
            </a:r>
            <a:endParaRPr lang="en-US" sz="2000" dirty="0">
              <a:solidFill>
                <a:prstClr val="black"/>
              </a:solidFill>
              <a:cs typeface="B Nazanin" pitchFamily="2" charset="-78"/>
            </a:endParaRPr>
          </a:p>
          <a:p>
            <a:endParaRPr lang="fa-IR" sz="2000" dirty="0"/>
          </a:p>
        </p:txBody>
      </p:sp>
    </p:spTree>
    <p:extLst>
      <p:ext uri="{BB962C8B-B14F-4D97-AF65-F5344CB8AC3E}">
        <p14:creationId xmlns:p14="http://schemas.microsoft.com/office/powerpoint/2010/main" val="158232910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lgn="r">
              <a:lnSpc>
                <a:spcPct val="115000"/>
              </a:lnSpc>
              <a:spcBef>
                <a:spcPts val="600"/>
              </a:spcBef>
            </a:pPr>
            <a:r>
              <a:rPr lang="fa-IR" sz="2000" b="1" cap="none" dirty="0">
                <a:solidFill>
                  <a:srgbClr val="FF0000"/>
                </a:solidFill>
                <a:latin typeface="Times New Roman"/>
                <a:ea typeface="Times New Roman"/>
                <a:cs typeface="B Nazanin"/>
              </a:rPr>
              <a:t>نحوه دسترسی به پزشک معالج به شرح ذیل می باشد :</a:t>
            </a:r>
            <a:r>
              <a:rPr lang="en-US" sz="1500" cap="none" dirty="0">
                <a:solidFill>
                  <a:prstClr val="black"/>
                </a:solidFill>
                <a:latin typeface="Times New Roman"/>
                <a:ea typeface="Times New Roman"/>
                <a:cs typeface="+mn-cs"/>
              </a:rPr>
              <a:t/>
            </a:r>
            <a:br>
              <a:rPr lang="en-US" sz="1500" cap="none" dirty="0">
                <a:solidFill>
                  <a:prstClr val="black"/>
                </a:solidFill>
                <a:latin typeface="Times New Roman"/>
                <a:ea typeface="Times New Roman"/>
                <a:cs typeface="+mn-cs"/>
              </a:rPr>
            </a:br>
            <a:endParaRPr lang="fa-IR" dirty="0"/>
          </a:p>
        </p:txBody>
      </p:sp>
      <p:sp>
        <p:nvSpPr>
          <p:cNvPr id="3" name="Content Placeholder 2"/>
          <p:cNvSpPr>
            <a:spLocks noGrp="1"/>
          </p:cNvSpPr>
          <p:nvPr>
            <p:ph sz="quarter" idx="1"/>
          </p:nvPr>
        </p:nvSpPr>
        <p:spPr>
          <a:xfrm>
            <a:off x="457200" y="1340768"/>
            <a:ext cx="7467600" cy="5133184"/>
          </a:xfrm>
        </p:spPr>
        <p:txBody>
          <a:bodyPr>
            <a:normAutofit fontScale="77500" lnSpcReduction="20000"/>
          </a:bodyPr>
          <a:lstStyle/>
          <a:p>
            <a:pPr marL="342900" lvl="0" indent="-342900" algn="just">
              <a:lnSpc>
                <a:spcPct val="115000"/>
              </a:lnSpc>
              <a:buFont typeface="Wingdings"/>
              <a:buChar char=""/>
            </a:pPr>
            <a:r>
              <a:rPr lang="fa-IR" b="1" dirty="0" smtClean="0">
                <a:latin typeface="Tahoma"/>
                <a:ea typeface="Times New Roman"/>
                <a:cs typeface="B Nazanin"/>
              </a:rPr>
              <a:t>تیم </a:t>
            </a:r>
            <a:r>
              <a:rPr lang="fa-IR" b="1" dirty="0">
                <a:latin typeface="Tahoma"/>
                <a:ea typeface="Times New Roman"/>
                <a:cs typeface="B Nazanin"/>
              </a:rPr>
              <a:t>درمان در زمان</a:t>
            </a:r>
            <a:r>
              <a:rPr lang="fa-IR" b="1" dirty="0">
                <a:latin typeface="Helvetica"/>
                <a:ea typeface="Times New Roman"/>
                <a:cs typeface="B Nazanin"/>
              </a:rPr>
              <a:t> </a:t>
            </a:r>
            <a:r>
              <a:rPr lang="fa-IR" b="1" dirty="0">
                <a:latin typeface="Tahoma"/>
                <a:ea typeface="Times New Roman"/>
                <a:cs typeface="B Nazanin"/>
              </a:rPr>
              <a:t>حضوربربالین</a:t>
            </a:r>
            <a:r>
              <a:rPr lang="fa-IR" b="1" dirty="0">
                <a:latin typeface="Helvetica"/>
                <a:ea typeface="Times New Roman"/>
                <a:cs typeface="B Nazanin"/>
              </a:rPr>
              <a:t> </a:t>
            </a:r>
            <a:r>
              <a:rPr lang="fa-IR" b="1" dirty="0">
                <a:latin typeface="Tahoma"/>
                <a:ea typeface="Times New Roman"/>
                <a:cs typeface="B Nazanin"/>
              </a:rPr>
              <a:t>بیمار</a:t>
            </a:r>
            <a:r>
              <a:rPr lang="fa-IR" b="1" dirty="0">
                <a:latin typeface="Helvetica"/>
                <a:ea typeface="Times New Roman"/>
                <a:cs typeface="B Nazanin"/>
              </a:rPr>
              <a:t> </a:t>
            </a:r>
            <a:r>
              <a:rPr lang="fa-IR" b="1" dirty="0">
                <a:latin typeface="Tahoma"/>
                <a:ea typeface="Times New Roman"/>
                <a:cs typeface="B Nazanin"/>
              </a:rPr>
              <a:t>خودرامعرفی</a:t>
            </a:r>
            <a:r>
              <a:rPr lang="fa-IR" b="1" dirty="0">
                <a:latin typeface="Helvetica"/>
                <a:ea typeface="Times New Roman"/>
                <a:cs typeface="B Nazanin"/>
              </a:rPr>
              <a:t> </a:t>
            </a:r>
            <a:r>
              <a:rPr lang="fa-IR" b="1" dirty="0">
                <a:latin typeface="Tahoma"/>
                <a:ea typeface="Times New Roman"/>
                <a:cs typeface="B Nazanin"/>
              </a:rPr>
              <a:t>مینماید</a:t>
            </a:r>
            <a:r>
              <a:rPr lang="fa-IR" b="1" dirty="0">
                <a:latin typeface="Helvetica"/>
                <a:ea typeface="Times New Roman"/>
                <a:cs typeface="B Nazanin"/>
              </a:rPr>
              <a:t>.</a:t>
            </a:r>
            <a:endParaRPr lang="en-US" dirty="0">
              <a:latin typeface="Times New Roman"/>
              <a:ea typeface="Times New Roman"/>
            </a:endParaRPr>
          </a:p>
          <a:p>
            <a:pPr marL="342900" lvl="0" indent="-342900" algn="just">
              <a:lnSpc>
                <a:spcPct val="115000"/>
              </a:lnSpc>
              <a:buFont typeface="Wingdings"/>
              <a:buChar char=""/>
            </a:pPr>
            <a:r>
              <a:rPr lang="fa-IR" b="1" dirty="0">
                <a:latin typeface="Times New Roman"/>
                <a:ea typeface="Times New Roman"/>
                <a:cs typeface="B Nazanin"/>
              </a:rPr>
              <a:t>پزشک معالج تاپایان شیفت صبح جهت ویزیت روزانه بربالین بیمارحاضرمیشود.</a:t>
            </a:r>
            <a:endParaRPr lang="en-US" dirty="0">
              <a:latin typeface="Times New Roman"/>
              <a:ea typeface="Times New Roman"/>
            </a:endParaRPr>
          </a:p>
          <a:p>
            <a:pPr marL="342900" lvl="0" indent="-342900" algn="just">
              <a:lnSpc>
                <a:spcPct val="115000"/>
              </a:lnSpc>
              <a:buFont typeface="Wingdings"/>
              <a:buChar char=""/>
            </a:pPr>
            <a:r>
              <a:rPr lang="fa-IR" b="1" dirty="0">
                <a:latin typeface="Times New Roman"/>
                <a:ea typeface="Times New Roman"/>
                <a:cs typeface="B Nazanin"/>
              </a:rPr>
              <a:t>جهت تسریع امردرمان پزشک معالج بیمار شماره تلفن خودرادراختیار پرسنل پرستاری و منشی بخش قرارمیدهد.</a:t>
            </a:r>
            <a:endParaRPr lang="en-US" dirty="0">
              <a:latin typeface="Times New Roman"/>
              <a:ea typeface="Times New Roman"/>
            </a:endParaRPr>
          </a:p>
          <a:p>
            <a:pPr marL="342900" lvl="0" indent="-342900" algn="just">
              <a:lnSpc>
                <a:spcPct val="115000"/>
              </a:lnSpc>
              <a:buFont typeface="Wingdings"/>
              <a:buChar char=""/>
            </a:pPr>
            <a:r>
              <a:rPr lang="fa-IR" b="1" dirty="0">
                <a:latin typeface="Times New Roman"/>
                <a:ea typeface="Times New Roman"/>
                <a:cs typeface="B Nazanin"/>
              </a:rPr>
              <a:t>در کلیه شیفتها در صورت اضطراری بودن وضعیت بیمار وعدم حضور پزشک مربوطه ، پرستار مسئول بیمار با پزشک معالج تماس می گیرد و وضعیت بیمار را برای او شرح می دهد .و در صورت ارائه دستورات شفاهی طبق خط مشی اجرای دستورات شفاهی اقدام لازم را انجام می دهد.</a:t>
            </a:r>
            <a:endParaRPr lang="en-US" dirty="0">
              <a:latin typeface="Times New Roman"/>
              <a:ea typeface="Times New Roman"/>
            </a:endParaRPr>
          </a:p>
          <a:p>
            <a:pPr marL="342900" lvl="0" indent="-342900" algn="just">
              <a:lnSpc>
                <a:spcPct val="115000"/>
              </a:lnSpc>
              <a:buFont typeface="Wingdings"/>
              <a:buChar char=""/>
            </a:pPr>
            <a:r>
              <a:rPr lang="fa-IR" b="1" dirty="0">
                <a:latin typeface="Times New Roman"/>
                <a:ea typeface="Times New Roman"/>
                <a:cs typeface="B Nazanin"/>
              </a:rPr>
              <a:t>در صورت تشخیص پرستار مسئول بیمار مبنی بر حاد بودن وضعیت بیمار ، با اطلاع پرستار به پزشک معالج ، ایشان  سریعا بر بالین بیمار حاضر می شود .</a:t>
            </a:r>
            <a:endParaRPr lang="en-US" dirty="0">
              <a:latin typeface="Times New Roman"/>
              <a:ea typeface="Times New Roman"/>
            </a:endParaRPr>
          </a:p>
          <a:p>
            <a:pPr marL="342900" lvl="0" indent="-342900" algn="just">
              <a:lnSpc>
                <a:spcPct val="115000"/>
              </a:lnSpc>
              <a:buFont typeface="Wingdings"/>
              <a:buChar char=""/>
            </a:pPr>
            <a:r>
              <a:rPr lang="fa-IR" b="1" dirty="0">
                <a:latin typeface="Times New Roman"/>
                <a:ea typeface="Times New Roman"/>
                <a:cs typeface="B Nazanin"/>
              </a:rPr>
              <a:t>در صورت مرخصی و یا فقدان متخصص مربوطه پرستار مسئول  بیمار ا ز پزشک جایگزین جهت معاینه و ویزیت بیمار درخواست می نماید.</a:t>
            </a:r>
            <a:endParaRPr lang="en-US" dirty="0">
              <a:latin typeface="Times New Roman"/>
              <a:ea typeface="Times New Roman"/>
            </a:endParaRPr>
          </a:p>
          <a:p>
            <a:pPr marL="342900" lvl="0" indent="-342900" algn="just">
              <a:lnSpc>
                <a:spcPct val="115000"/>
              </a:lnSpc>
              <a:buFont typeface="Wingdings"/>
              <a:buChar char=""/>
            </a:pPr>
            <a:r>
              <a:rPr lang="fa-IR" b="1" dirty="0">
                <a:latin typeface="Times New Roman"/>
                <a:ea typeface="Times New Roman"/>
                <a:cs typeface="B Nazanin"/>
              </a:rPr>
              <a:t>پرستار مسئول بیمار در صورت نیاز بیمار در طول مدت بستری به ویزیت پزشک معالج ، ضمن تماس با پزشک مربوطه ، وی را از نظرات بیمار مطلع و کسب تکلیف می نماید.</a:t>
            </a:r>
            <a:endParaRPr lang="en-US" dirty="0">
              <a:latin typeface="Times New Roman"/>
              <a:ea typeface="Times New Roman"/>
            </a:endParaRPr>
          </a:p>
          <a:p>
            <a:pPr marL="342900" lvl="0" indent="-342900" algn="just">
              <a:lnSpc>
                <a:spcPct val="115000"/>
              </a:lnSpc>
              <a:buFont typeface="Wingdings"/>
              <a:buChar char=""/>
            </a:pPr>
            <a:r>
              <a:rPr lang="fa-IR" b="1" dirty="0">
                <a:latin typeface="Times New Roman"/>
                <a:ea typeface="Times New Roman"/>
                <a:cs typeface="B Nazanin"/>
              </a:rPr>
              <a:t>پزشک معالج در خصوص نحوه دسترسی بیمار به ایشان بعد از ترخیص ( مطب یا درمانگاه ) اطلاع رسانی می نماید.</a:t>
            </a:r>
            <a:endParaRPr lang="en-US" dirty="0">
              <a:latin typeface="Times New Roman"/>
              <a:ea typeface="Times New Roman"/>
            </a:endParaRPr>
          </a:p>
          <a:p>
            <a:endParaRPr lang="fa-IR" dirty="0"/>
          </a:p>
        </p:txBody>
      </p:sp>
    </p:spTree>
    <p:extLst>
      <p:ext uri="{BB962C8B-B14F-4D97-AF65-F5344CB8AC3E}">
        <p14:creationId xmlns:p14="http://schemas.microsoft.com/office/powerpoint/2010/main" val="233029920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dirty="0"/>
          </a:p>
        </p:txBody>
      </p:sp>
      <p:sp>
        <p:nvSpPr>
          <p:cNvPr id="3" name="Content Placeholder 2"/>
          <p:cNvSpPr>
            <a:spLocks noGrp="1"/>
          </p:cNvSpPr>
          <p:nvPr>
            <p:ph sz="quarter" idx="1"/>
          </p:nvPr>
        </p:nvSpPr>
        <p:spPr/>
        <p:txBody>
          <a:bodyPr/>
          <a:lstStyle/>
          <a:p>
            <a:pPr marL="342900" lvl="0" indent="-342900" algn="just">
              <a:lnSpc>
                <a:spcPct val="115000"/>
              </a:lnSpc>
              <a:buFont typeface="Wingdings"/>
              <a:buChar char=""/>
            </a:pPr>
            <a:r>
              <a:rPr lang="fa-IR" sz="2000" b="1" dirty="0">
                <a:latin typeface="Times New Roman"/>
                <a:ea typeface="Times New Roman"/>
                <a:cs typeface="B Nazanin"/>
              </a:rPr>
              <a:t>درصورت ترخیص بیمارتوضیحات لازم وشفاف ازسوی پرستار مسئول بیمار ومسئول اموزش به بیمار درمورد مراقبتهای درمنزل ومراجعه مجددبیماردرصورت لزوم داده میشود.</a:t>
            </a:r>
            <a:endParaRPr lang="en-US" sz="2000" dirty="0">
              <a:latin typeface="Times New Roman"/>
              <a:ea typeface="Times New Roman"/>
            </a:endParaRPr>
          </a:p>
          <a:p>
            <a:pPr marL="342900" lvl="0" indent="-342900" algn="just">
              <a:lnSpc>
                <a:spcPct val="115000"/>
              </a:lnSpc>
              <a:buFont typeface="Wingdings"/>
              <a:buChar char=""/>
            </a:pPr>
            <a:r>
              <a:rPr lang="fa-IR" sz="2000" b="1" dirty="0">
                <a:latin typeface="Times New Roman"/>
                <a:ea typeface="Times New Roman"/>
                <a:cs typeface="B Nazanin"/>
              </a:rPr>
              <a:t>پرستار مسئول بیمار درخصوص نحوه دسترسی به اعضای اصلی گروه پزشکی و پاراکلینیک ( مسئول تغذیه </a:t>
            </a:r>
            <a:r>
              <a:rPr lang="fa-IR" sz="2000" b="1" dirty="0">
                <a:latin typeface="Times New Roman"/>
                <a:ea typeface="Times New Roman"/>
              </a:rPr>
              <a:t>–</a:t>
            </a:r>
            <a:r>
              <a:rPr lang="fa-IR" sz="2000" b="1" dirty="0">
                <a:latin typeface="Times New Roman"/>
                <a:ea typeface="Times New Roman"/>
                <a:cs typeface="B Nazanin"/>
              </a:rPr>
              <a:t> ازمایشگاه و رادیولوژی و..) اطلاع رسانی می نماید.</a:t>
            </a:r>
            <a:endParaRPr lang="en-US" sz="2000" dirty="0">
              <a:latin typeface="Times New Roman"/>
              <a:ea typeface="Times New Roman"/>
            </a:endParaRPr>
          </a:p>
          <a:p>
            <a:pPr marL="342900" lvl="0" indent="-342900" algn="just">
              <a:lnSpc>
                <a:spcPct val="115000"/>
              </a:lnSpc>
              <a:buFont typeface="Wingdings"/>
              <a:buChar char=""/>
            </a:pPr>
            <a:r>
              <a:rPr lang="fa-IR" sz="2000" b="1" dirty="0">
                <a:latin typeface="Times New Roman"/>
                <a:ea typeface="Times New Roman"/>
                <a:cs typeface="B Nazanin"/>
              </a:rPr>
              <a:t>موقع انتقال به بخش دیگریا بیمارستان دیگر توضیحات لازم درخصوص سرویس عهده دار ادامه درمان به بیمار وهمراه داده میشود</a:t>
            </a:r>
            <a:r>
              <a:rPr lang="fa-IR" sz="2000" b="1" dirty="0">
                <a:latin typeface="Times New Roman"/>
                <a:ea typeface="Times New Roman"/>
                <a:cs typeface="2  Nazanin"/>
              </a:rPr>
              <a:t>.</a:t>
            </a:r>
            <a:endParaRPr lang="en-US" sz="2000" dirty="0">
              <a:latin typeface="Times New Roman"/>
              <a:ea typeface="Times New Roman"/>
            </a:endParaRPr>
          </a:p>
          <a:p>
            <a:endParaRPr lang="fa-IR" dirty="0"/>
          </a:p>
        </p:txBody>
      </p:sp>
    </p:spTree>
    <p:extLst>
      <p:ext uri="{BB962C8B-B14F-4D97-AF65-F5344CB8AC3E}">
        <p14:creationId xmlns:p14="http://schemas.microsoft.com/office/powerpoint/2010/main" val="1927302450"/>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4320" lvl="0" indent="-274320" algn="r">
              <a:lnSpc>
                <a:spcPct val="115000"/>
              </a:lnSpc>
              <a:spcBef>
                <a:spcPts val="600"/>
              </a:spcBef>
              <a:spcAft>
                <a:spcPts val="1000"/>
              </a:spcAft>
            </a:pPr>
            <a:r>
              <a:rPr lang="fa-IR" sz="2400" b="1" cap="none" dirty="0" smtClean="0">
                <a:solidFill>
                  <a:prstClr val="black"/>
                </a:solidFill>
                <a:latin typeface="Calibri"/>
                <a:ea typeface="Calibri"/>
                <a:cs typeface="B Nazanin"/>
              </a:rPr>
              <a:t>شرایط </a:t>
            </a:r>
            <a:r>
              <a:rPr lang="fa-IR" sz="2400" b="1" cap="none" dirty="0">
                <a:solidFill>
                  <a:prstClr val="black"/>
                </a:solidFill>
                <a:latin typeface="Calibri"/>
                <a:ea typeface="Calibri"/>
                <a:cs typeface="B Nazanin"/>
              </a:rPr>
              <a:t>استفاده از تلفن همراه به شرح زیر است :</a:t>
            </a:r>
            <a:r>
              <a:rPr lang="en-US" sz="2000" cap="none" dirty="0">
                <a:solidFill>
                  <a:prstClr val="black"/>
                </a:solidFill>
                <a:latin typeface="Calibri"/>
                <a:ea typeface="Calibri"/>
                <a:cs typeface="Arial"/>
              </a:rPr>
              <a:t/>
            </a:r>
            <a:br>
              <a:rPr lang="en-US" sz="2000" cap="none" dirty="0">
                <a:solidFill>
                  <a:prstClr val="black"/>
                </a:solidFill>
                <a:latin typeface="Calibri"/>
                <a:ea typeface="Calibri"/>
                <a:cs typeface="Arial"/>
              </a:rPr>
            </a:br>
            <a:endParaRPr lang="fa-IR" dirty="0"/>
          </a:p>
        </p:txBody>
      </p:sp>
      <p:sp>
        <p:nvSpPr>
          <p:cNvPr id="3" name="Content Placeholder 2"/>
          <p:cNvSpPr>
            <a:spLocks noGrp="1"/>
          </p:cNvSpPr>
          <p:nvPr>
            <p:ph sz="quarter" idx="1"/>
          </p:nvPr>
        </p:nvSpPr>
        <p:spPr>
          <a:xfrm>
            <a:off x="899592" y="1340768"/>
            <a:ext cx="7467600" cy="4873752"/>
          </a:xfrm>
        </p:spPr>
        <p:txBody>
          <a:bodyPr>
            <a:normAutofit/>
          </a:bodyPr>
          <a:lstStyle/>
          <a:p>
            <a:pPr marL="342900" lvl="0" indent="-342900">
              <a:lnSpc>
                <a:spcPct val="115000"/>
              </a:lnSpc>
              <a:buFont typeface="Wingdings"/>
              <a:buChar char=""/>
            </a:pPr>
            <a:r>
              <a:rPr lang="fa-IR" b="1" dirty="0" smtClean="0">
                <a:latin typeface="Calibri"/>
                <a:ea typeface="Calibri"/>
                <a:cs typeface="B Nazanin"/>
              </a:rPr>
              <a:t>تلفن </a:t>
            </a:r>
            <a:r>
              <a:rPr lang="fa-IR" b="1" dirty="0">
                <a:latin typeface="Calibri"/>
                <a:ea typeface="Calibri"/>
                <a:cs typeface="B Nazanin"/>
              </a:rPr>
              <a:t>همراه کارکنان در محل کار بایستی حتی الامکان خاموش و یا به صورت بیصدا باشد.</a:t>
            </a:r>
            <a:endParaRPr lang="en-US" sz="2000" dirty="0">
              <a:latin typeface="Calibri"/>
              <a:ea typeface="Calibri"/>
              <a:cs typeface="Arial"/>
            </a:endParaRPr>
          </a:p>
          <a:p>
            <a:pPr marL="342900" lvl="0" indent="-342900">
              <a:lnSpc>
                <a:spcPct val="115000"/>
              </a:lnSpc>
              <a:buFont typeface="Wingdings"/>
              <a:buChar char=""/>
            </a:pPr>
            <a:r>
              <a:rPr lang="fa-IR" b="1" dirty="0">
                <a:latin typeface="Calibri"/>
                <a:ea typeface="Calibri"/>
                <a:cs typeface="B Nazanin"/>
              </a:rPr>
              <a:t>استفاده از آهنگ های غیر مجاز و آزار دهنده ممنوع می باشد.</a:t>
            </a:r>
            <a:endParaRPr lang="en-US" sz="2000" dirty="0">
              <a:latin typeface="Calibri"/>
              <a:ea typeface="Calibri"/>
              <a:cs typeface="Arial"/>
            </a:endParaRPr>
          </a:p>
          <a:p>
            <a:pPr marL="342900" lvl="0" indent="-342900">
              <a:lnSpc>
                <a:spcPct val="115000"/>
              </a:lnSpc>
              <a:buFont typeface="Wingdings"/>
              <a:buChar char=""/>
            </a:pPr>
            <a:r>
              <a:rPr lang="fa-IR" b="1" dirty="0" smtClean="0">
                <a:latin typeface="Calibri"/>
                <a:ea typeface="Calibri"/>
                <a:cs typeface="B Nazanin"/>
              </a:rPr>
              <a:t>فیلم </a:t>
            </a:r>
            <a:r>
              <a:rPr lang="fa-IR" b="1" dirty="0">
                <a:latin typeface="Calibri"/>
                <a:ea typeface="Calibri"/>
                <a:cs typeface="B Nazanin"/>
              </a:rPr>
              <a:t>برداری و سایر اقدمات نظیر بلوتوث و .. در محل کار ممنوع می باشد.</a:t>
            </a:r>
            <a:endParaRPr lang="en-US" sz="2000" dirty="0">
              <a:latin typeface="Calibri"/>
              <a:ea typeface="Calibri"/>
              <a:cs typeface="Arial"/>
            </a:endParaRPr>
          </a:p>
          <a:p>
            <a:pPr marL="342900" lvl="0" indent="-342900">
              <a:lnSpc>
                <a:spcPct val="115000"/>
              </a:lnSpc>
              <a:spcAft>
                <a:spcPts val="1000"/>
              </a:spcAft>
              <a:buFont typeface="Wingdings"/>
              <a:buChar char=""/>
            </a:pPr>
            <a:r>
              <a:rPr lang="fa-IR" b="1" dirty="0">
                <a:latin typeface="Calibri"/>
                <a:ea typeface="Calibri"/>
                <a:cs typeface="B Nazanin"/>
              </a:rPr>
              <a:t>استفاده از تلفن همراه  در داخل فضاهای درمانی  ،اتاق عمل و کت لب ممنوع می </a:t>
            </a:r>
            <a:r>
              <a:rPr lang="fa-IR" b="1" dirty="0" smtClean="0">
                <a:latin typeface="Calibri"/>
                <a:ea typeface="Calibri"/>
                <a:cs typeface="B Nazanin"/>
              </a:rPr>
              <a:t>باشد.و در اتاق استراحت و با تعیین جانشین جاز می باشد.</a:t>
            </a:r>
            <a:endParaRPr lang="en-US" sz="2000" dirty="0">
              <a:latin typeface="Calibri"/>
              <a:ea typeface="Calibri"/>
              <a:cs typeface="Arial"/>
            </a:endParaRPr>
          </a:p>
          <a:p>
            <a:endParaRPr lang="fa-IR" dirty="0"/>
          </a:p>
        </p:txBody>
      </p:sp>
    </p:spTree>
    <p:extLst>
      <p:ext uri="{BB962C8B-B14F-4D97-AF65-F5344CB8AC3E}">
        <p14:creationId xmlns:p14="http://schemas.microsoft.com/office/powerpoint/2010/main" val="2691576413"/>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Half Frame 2"/>
          <p:cNvSpPr/>
          <p:nvPr/>
        </p:nvSpPr>
        <p:spPr>
          <a:xfrm>
            <a:off x="230440" y="174932"/>
            <a:ext cx="8712968" cy="6408712"/>
          </a:xfrm>
          <a:prstGeom prst="halfFrame">
            <a:avLst>
              <a:gd name="adj1" fmla="val 710"/>
              <a:gd name="adj2" fmla="val 742"/>
            </a:avLst>
          </a:prstGeom>
        </p:spPr>
        <p:style>
          <a:lnRef idx="0">
            <a:schemeClr val="dk1"/>
          </a:lnRef>
          <a:fillRef idx="3">
            <a:schemeClr val="dk1"/>
          </a:fillRef>
          <a:effectRef idx="3">
            <a:schemeClr val="dk1"/>
          </a:effectRef>
          <a:fontRef idx="minor">
            <a:schemeClr val="lt1"/>
          </a:fontRef>
        </p:style>
        <p:txBody>
          <a:bodyPr rtlCol="0" anchor="ctr"/>
          <a:lstStyle/>
          <a:p>
            <a:pPr algn="ctr" rtl="0"/>
            <a:endParaRPr lang="en-US">
              <a:solidFill>
                <a:prstClr val="black"/>
              </a:solidFill>
            </a:endParaRPr>
          </a:p>
        </p:txBody>
      </p:sp>
      <p:sp>
        <p:nvSpPr>
          <p:cNvPr id="2" name="Half Frame 1"/>
          <p:cNvSpPr/>
          <p:nvPr/>
        </p:nvSpPr>
        <p:spPr>
          <a:xfrm>
            <a:off x="230440" y="174932"/>
            <a:ext cx="3528392" cy="3528392"/>
          </a:xfrm>
          <a:prstGeom prst="halfFrame">
            <a:avLst>
              <a:gd name="adj1" fmla="val 2173"/>
              <a:gd name="adj2" fmla="val 2155"/>
            </a:avLst>
          </a:prstGeom>
        </p:spPr>
        <p:style>
          <a:lnRef idx="1">
            <a:schemeClr val="dk1"/>
          </a:lnRef>
          <a:fillRef idx="2">
            <a:schemeClr val="dk1"/>
          </a:fillRef>
          <a:effectRef idx="1">
            <a:schemeClr val="dk1"/>
          </a:effectRef>
          <a:fontRef idx="minor">
            <a:schemeClr val="dk1"/>
          </a:fontRef>
        </p:style>
        <p:txBody>
          <a:bodyPr rtlCol="0" anchor="ctr"/>
          <a:lstStyle/>
          <a:p>
            <a:pPr algn="ctr" rtl="0"/>
            <a:endParaRPr lang="en-US">
              <a:solidFill>
                <a:prstClr val="black"/>
              </a:solidFill>
            </a:endParaRPr>
          </a:p>
        </p:txBody>
      </p:sp>
      <p:sp>
        <p:nvSpPr>
          <p:cNvPr id="4" name="Rectangle 3"/>
          <p:cNvSpPr/>
          <p:nvPr/>
        </p:nvSpPr>
        <p:spPr>
          <a:xfrm>
            <a:off x="323528" y="287253"/>
            <a:ext cx="8913560" cy="1107996"/>
          </a:xfrm>
          <a:prstGeom prst="rect">
            <a:avLst/>
          </a:prstGeom>
          <a:effectLst>
            <a:outerShdw blurRad="50800" dist="38100" dir="5400000" algn="t" rotWithShape="0">
              <a:prstClr val="black">
                <a:alpha val="40000"/>
              </a:prstClr>
            </a:outerShdw>
          </a:effectLst>
        </p:spPr>
        <p:txBody>
          <a:bodyPr wrap="square">
            <a:spAutoFit/>
          </a:bodyPr>
          <a:lstStyle/>
          <a:p>
            <a:pPr algn="l" rtl="0"/>
            <a:r>
              <a:rPr lang="en-US" sz="2400" b="1" dirty="0">
                <a:solidFill>
                  <a:prstClr val="black"/>
                </a:solidFill>
                <a:latin typeface="Times New Roman" pitchFamily="18" charset="0"/>
                <a:cs typeface="Times New Roman" pitchFamily="18" charset="0"/>
              </a:rPr>
              <a:t>    </a:t>
            </a:r>
            <a:r>
              <a:rPr lang="en-US" sz="2400" b="1" dirty="0">
                <a:solidFill>
                  <a:srgbClr val="0070C0"/>
                </a:solidFill>
                <a:latin typeface="Times New Roman" pitchFamily="18" charset="0"/>
                <a:cs typeface="Times New Roman" pitchFamily="18" charset="0"/>
              </a:rPr>
              <a:t>Ethylene</a:t>
            </a:r>
          </a:p>
          <a:p>
            <a:pPr algn="l" rtl="0"/>
            <a:endParaRPr lang="en-US" sz="2400" b="1" dirty="0">
              <a:solidFill>
                <a:prstClr val="black"/>
              </a:solidFill>
              <a:latin typeface="Times New Roman" pitchFamily="18" charset="0"/>
              <a:cs typeface="Times New Roman" pitchFamily="18" charset="0"/>
            </a:endParaRPr>
          </a:p>
          <a:p>
            <a:pPr algn="ctr" rtl="0"/>
            <a:r>
              <a:rPr lang="en-US" b="1" dirty="0">
                <a:solidFill>
                  <a:prstClr val="black"/>
                </a:solidFill>
              </a:rPr>
              <a:t> </a:t>
            </a:r>
          </a:p>
        </p:txBody>
      </p:sp>
      <p:cxnSp>
        <p:nvCxnSpPr>
          <p:cNvPr id="11" name="Straight Connector 10"/>
          <p:cNvCxnSpPr/>
          <p:nvPr/>
        </p:nvCxnSpPr>
        <p:spPr>
          <a:xfrm>
            <a:off x="539552" y="764704"/>
            <a:ext cx="1455084"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Title 5"/>
          <p:cNvSpPr>
            <a:spLocks noGrp="1"/>
          </p:cNvSpPr>
          <p:nvPr>
            <p:ph type="title"/>
          </p:nvPr>
        </p:nvSpPr>
        <p:spPr/>
        <p:txBody>
          <a:bodyPr/>
          <a:lstStyle/>
          <a:p>
            <a:endParaRPr lang="en-US" dirty="0"/>
          </a:p>
        </p:txBody>
      </p:sp>
      <p:sp>
        <p:nvSpPr>
          <p:cNvPr id="8" name="Slide Number Placeholder 7"/>
          <p:cNvSpPr>
            <a:spLocks noGrp="1"/>
          </p:cNvSpPr>
          <p:nvPr>
            <p:ph type="sldNum" sz="quarter" idx="12"/>
          </p:nvPr>
        </p:nvSpPr>
        <p:spPr/>
        <p:txBody>
          <a:bodyPr/>
          <a:lstStyle/>
          <a:p>
            <a:fld id="{AE5E173F-5A07-433C-BC5A-EF85586B6A24}" type="slidenum">
              <a:rPr lang="en-US" smtClean="0">
                <a:solidFill>
                  <a:prstClr val="black">
                    <a:tint val="75000"/>
                  </a:prstClr>
                </a:solidFill>
              </a:rPr>
              <a:pPr/>
              <a:t>15</a:t>
            </a:fld>
            <a:endParaRPr lang="en-US">
              <a:solidFill>
                <a:prstClr val="black">
                  <a:tint val="75000"/>
                </a:prstClr>
              </a:solidFill>
            </a:endParaRPr>
          </a:p>
        </p:txBody>
      </p:sp>
      <p:sp>
        <p:nvSpPr>
          <p:cNvPr id="12" name="TextBox 11"/>
          <p:cNvSpPr txBox="1"/>
          <p:nvPr/>
        </p:nvSpPr>
        <p:spPr>
          <a:xfrm>
            <a:off x="662624" y="2362200"/>
            <a:ext cx="7848600" cy="646331"/>
          </a:xfrm>
          <a:prstGeom prst="rect">
            <a:avLst/>
          </a:prstGeom>
          <a:noFill/>
        </p:spPr>
        <p:txBody>
          <a:bodyPr wrap="square"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0">
              <a:defRPr/>
            </a:pPr>
            <a:endParaRPr lang="fa-IR" sz="3600" b="1" dirty="0">
              <a:ln w="11430"/>
              <a:solidFill>
                <a:srgbClr val="EEECE1">
                  <a:lumMod val="10000"/>
                </a:srgbClr>
              </a:solidFill>
              <a:effectLst>
                <a:outerShdw blurRad="38100" dist="38100" dir="2700000" algn="tl">
                  <a:srgbClr val="000000">
                    <a:alpha val="43137"/>
                  </a:srgbClr>
                </a:outerShdw>
              </a:effectLst>
              <a:latin typeface="Times New Roman" pitchFamily="18" charset="0"/>
              <a:cs typeface="P Jadid" pitchFamily="2" charset="-78"/>
            </a:endParaRPr>
          </a:p>
        </p:txBody>
      </p:sp>
      <p:pic>
        <p:nvPicPr>
          <p:cNvPr id="13" name="Picture 2" descr="C:\Users\yaser\Desktop\k5597_Nature__15.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08265" y="3244334"/>
            <a:ext cx="5527475" cy="646331"/>
          </a:xfrm>
          <a:prstGeom prst="rect">
            <a:avLst/>
          </a:prstGeom>
        </p:spPr>
        <p:txBody>
          <a:bodyPr wrap="none">
            <a:spAutoFit/>
          </a:bodyPr>
          <a:lstStyle/>
          <a:p>
            <a:pPr algn="ctr" rtl="0"/>
            <a:r>
              <a:rPr lang="fa-IR" sz="3600" dirty="0">
                <a:solidFill>
                  <a:srgbClr val="FFFF00"/>
                </a:solidFill>
                <a:latin typeface="Tw Cen MT Condensed Extra Bold" pitchFamily="34" charset="0"/>
                <a:cs typeface="B Titr" pitchFamily="2" charset="-78"/>
              </a:rPr>
              <a:t>با تشکر از حسن توجه شما عزیزان</a:t>
            </a:r>
          </a:p>
        </p:txBody>
      </p:sp>
    </p:spTree>
    <p:extLst>
      <p:ext uri="{BB962C8B-B14F-4D97-AF65-F5344CB8AC3E}">
        <p14:creationId xmlns:p14="http://schemas.microsoft.com/office/powerpoint/2010/main" val="16653735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endParaRPr lang="fa-IR"/>
          </a:p>
        </p:txBody>
      </p:sp>
      <p:sp>
        <p:nvSpPr>
          <p:cNvPr id="3" name="Content Placeholder 2"/>
          <p:cNvSpPr>
            <a:spLocks noGrp="1"/>
          </p:cNvSpPr>
          <p:nvPr>
            <p:ph idx="1"/>
          </p:nvPr>
        </p:nvSpPr>
        <p:spPr>
          <a:xfrm>
            <a:off x="457200" y="2492896"/>
            <a:ext cx="8229600" cy="3633267"/>
          </a:xfrm>
        </p:spPr>
        <p:txBody>
          <a:bodyPr>
            <a:normAutofit/>
          </a:bodyPr>
          <a:lstStyle/>
          <a:p>
            <a:pPr marL="0" indent="0" algn="ctr" rtl="1">
              <a:buNone/>
            </a:pPr>
            <a:r>
              <a:rPr lang="fa-IR" sz="8000" dirty="0" smtClean="0">
                <a:solidFill>
                  <a:srgbClr val="002060"/>
                </a:solidFill>
                <a:cs typeface="B Sina" pitchFamily="2" charset="-78"/>
              </a:rPr>
              <a:t>منشور حقوق بیمار</a:t>
            </a:r>
            <a:endParaRPr lang="fa-IR" sz="8000" dirty="0">
              <a:solidFill>
                <a:srgbClr val="002060"/>
              </a:solidFill>
              <a:cs typeface="B Sina" pitchFamily="2" charset="-78"/>
            </a:endParaRPr>
          </a:p>
        </p:txBody>
      </p:sp>
      <p:sp>
        <p:nvSpPr>
          <p:cNvPr id="4" name="Slide Number Placeholder 3"/>
          <p:cNvSpPr>
            <a:spLocks noGrp="1"/>
          </p:cNvSpPr>
          <p:nvPr>
            <p:ph type="sldNum" sz="quarter" idx="12"/>
          </p:nvPr>
        </p:nvSpPr>
        <p:spPr/>
        <p:txBody>
          <a:bodyPr/>
          <a:lstStyle/>
          <a:p>
            <a:fld id="{AE5E173F-5A07-433C-BC5A-EF85586B6A24}"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4051576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79712" y="1194411"/>
            <a:ext cx="6822504" cy="4524315"/>
          </a:xfrm>
          <a:prstGeom prst="rect">
            <a:avLst/>
          </a:prstGeom>
        </p:spPr>
        <p:txBody>
          <a:bodyPr wrap="square">
            <a:spAutoFit/>
          </a:bodyPr>
          <a:lstStyle/>
          <a:p>
            <a:pPr lvl="0" eaLnBrk="0" fontAlgn="base" hangingPunct="0"/>
            <a:r>
              <a:rPr lang="fa-IR" sz="2400" b="1" dirty="0" smtClean="0">
                <a:solidFill>
                  <a:srgbClr val="000000"/>
                </a:solidFill>
                <a:effectLst/>
                <a:latin typeface="Times New Roman"/>
                <a:ea typeface="Times New Roman"/>
                <a:cs typeface="B Nazanin" pitchFamily="2" charset="-78"/>
              </a:rPr>
              <a:t>منشور حقوق بیمار شامل 5 محور کلی و 37 بند میباشد:</a:t>
            </a:r>
          </a:p>
          <a:p>
            <a:pPr marL="342900" lvl="0" indent="-342900" eaLnBrk="0" fontAlgn="base" hangingPunct="0">
              <a:buBlip>
                <a:blip r:embed="rId2"/>
              </a:buBlip>
            </a:pPr>
            <a:endParaRPr lang="fa-IR" sz="2400" b="1" dirty="0">
              <a:solidFill>
                <a:srgbClr val="000000"/>
              </a:solidFill>
              <a:latin typeface="Times New Roman"/>
              <a:ea typeface="Times New Roman"/>
              <a:cs typeface="B Nazanin" pitchFamily="2" charset="-78"/>
            </a:endParaRPr>
          </a:p>
          <a:p>
            <a:pPr lvl="0" eaLnBrk="0" fontAlgn="base" hangingPunct="0"/>
            <a:endParaRPr lang="en-US" sz="2400" b="1" dirty="0" smtClean="0">
              <a:effectLst/>
              <a:latin typeface="Times New Roman"/>
              <a:ea typeface="Times New Roman"/>
              <a:cs typeface="B Nazanin" pitchFamily="2" charset="-78"/>
            </a:endParaRPr>
          </a:p>
          <a:p>
            <a:pPr eaLnBrk="0" fontAlgn="base" hangingPunct="0"/>
            <a:r>
              <a:rPr lang="fa-IR" sz="2400" b="1" dirty="0" smtClean="0">
                <a:solidFill>
                  <a:srgbClr val="000000"/>
                </a:solidFill>
                <a:effectLst/>
                <a:ea typeface="Times New Roman"/>
                <a:cs typeface="B Nazanin" pitchFamily="2" charset="-78"/>
              </a:rPr>
              <a:t>محور اول: دريافت مطلوب خدمات سلامت </a:t>
            </a:r>
            <a:r>
              <a:rPr lang="fa-IR" sz="2400" b="1" dirty="0">
                <a:solidFill>
                  <a:srgbClr val="000000"/>
                </a:solidFill>
                <a:latin typeface="Times New Roman"/>
                <a:ea typeface="Times New Roman"/>
                <a:cs typeface="B Nazanin" pitchFamily="2" charset="-78"/>
              </a:rPr>
              <a:t>حق</a:t>
            </a:r>
            <a:r>
              <a:rPr lang="fa-IR" sz="2400" b="1" dirty="0" smtClean="0">
                <a:solidFill>
                  <a:srgbClr val="000000"/>
                </a:solidFill>
                <a:effectLst/>
                <a:ea typeface="Times New Roman"/>
                <a:cs typeface="B Nazanin" pitchFamily="2" charset="-78"/>
              </a:rPr>
              <a:t> بيمار است.</a:t>
            </a:r>
            <a:endParaRPr lang="en-US" sz="2400" b="1" dirty="0" smtClean="0">
              <a:effectLst/>
              <a:cs typeface="B Nazanin" pitchFamily="2" charset="-78"/>
            </a:endParaRPr>
          </a:p>
          <a:p>
            <a:pPr eaLnBrk="0" fontAlgn="base" hangingPunct="0"/>
            <a:r>
              <a:rPr lang="fa-IR" sz="2400" b="1" dirty="0" smtClean="0">
                <a:solidFill>
                  <a:srgbClr val="000000"/>
                </a:solidFill>
                <a:effectLst/>
                <a:ea typeface="Times New Roman"/>
                <a:cs typeface="B Nazanin" pitchFamily="2" charset="-78"/>
              </a:rPr>
              <a:t>محور دوم: اطلاعات بايد به نحو مطلوب و به ميزان كافي در اختيار بيمار قرار گيرد. </a:t>
            </a:r>
            <a:endParaRPr lang="en-US" sz="2400" b="1" dirty="0" smtClean="0">
              <a:effectLst/>
              <a:cs typeface="B Nazanin" pitchFamily="2" charset="-78"/>
            </a:endParaRPr>
          </a:p>
          <a:p>
            <a:pPr eaLnBrk="0" fontAlgn="base" hangingPunct="0"/>
            <a:r>
              <a:rPr lang="fa-IR" sz="2400" b="1" dirty="0" smtClean="0">
                <a:solidFill>
                  <a:srgbClr val="000000"/>
                </a:solidFill>
                <a:effectLst/>
                <a:ea typeface="Times New Roman"/>
                <a:cs typeface="B Nazanin" pitchFamily="2" charset="-78"/>
              </a:rPr>
              <a:t>محور سوم: حق انتخاب و تصميم‌گيري آزادانه بيمار در دريافت خدمات سلامت بايد محترم شمرده شود. </a:t>
            </a:r>
            <a:endParaRPr lang="en-US" sz="2400" b="1" dirty="0" smtClean="0">
              <a:effectLst/>
              <a:cs typeface="B Nazanin" pitchFamily="2" charset="-78"/>
            </a:endParaRPr>
          </a:p>
          <a:p>
            <a:pPr eaLnBrk="0" fontAlgn="base" hangingPunct="0"/>
            <a:r>
              <a:rPr lang="fa-IR" sz="2400" b="1" dirty="0" smtClean="0">
                <a:solidFill>
                  <a:srgbClr val="000000"/>
                </a:solidFill>
                <a:effectLst/>
                <a:ea typeface="Times New Roman"/>
                <a:cs typeface="B Nazanin" pitchFamily="2" charset="-78"/>
              </a:rPr>
              <a:t> محور چهارم: ارائه خدمات سلامت بايد مبتني بر احترام به حريم خصوصي بيمار و رعايت اصل رازداري باشد. </a:t>
            </a:r>
            <a:endParaRPr lang="en-US" sz="2400" b="1" dirty="0" smtClean="0">
              <a:effectLst/>
              <a:cs typeface="B Nazanin" pitchFamily="2" charset="-78"/>
            </a:endParaRPr>
          </a:p>
          <a:p>
            <a:r>
              <a:rPr lang="fa-IR" sz="2400" b="1" dirty="0" smtClean="0">
                <a:solidFill>
                  <a:srgbClr val="000000"/>
                </a:solidFill>
                <a:effectLst/>
                <a:latin typeface="Calibri"/>
                <a:ea typeface="Times New Roman"/>
                <a:cs typeface="B Nazanin" pitchFamily="2" charset="-78"/>
              </a:rPr>
              <a:t> محور پنجم: دسترسي به نظام كارآمد رسيدگي به شكايات حق بيمار است</a:t>
            </a:r>
            <a:endParaRPr lang="fa-IR" sz="2400" b="1" dirty="0">
              <a:cs typeface="B Nazanin" pitchFamily="2" charset="-78"/>
            </a:endParaRPr>
          </a:p>
        </p:txBody>
      </p:sp>
    </p:spTree>
    <p:extLst>
      <p:ext uri="{BB962C8B-B14F-4D97-AF65-F5344CB8AC3E}">
        <p14:creationId xmlns:p14="http://schemas.microsoft.com/office/powerpoint/2010/main" val="2243913178"/>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87208" cy="778098"/>
          </a:xfrm>
        </p:spPr>
        <p:txBody>
          <a:bodyPr>
            <a:normAutofit/>
          </a:bodyPr>
          <a:lstStyle/>
          <a:p>
            <a:pPr algn="r"/>
            <a:endParaRPr lang="fa-IR" sz="2800" b="1" dirty="0">
              <a:solidFill>
                <a:srgbClr val="FF0000"/>
              </a:solidFill>
              <a:cs typeface="B Titr" pitchFamily="2" charset="-78"/>
            </a:endParaRPr>
          </a:p>
        </p:txBody>
      </p:sp>
      <p:sp>
        <p:nvSpPr>
          <p:cNvPr id="3" name="Content Placeholder 2"/>
          <p:cNvSpPr>
            <a:spLocks noGrp="1"/>
          </p:cNvSpPr>
          <p:nvPr>
            <p:ph sz="quarter" idx="1"/>
          </p:nvPr>
        </p:nvSpPr>
        <p:spPr>
          <a:xfrm>
            <a:off x="457200" y="908720"/>
            <a:ext cx="8219256" cy="5565232"/>
          </a:xfrm>
        </p:spPr>
        <p:txBody>
          <a:bodyPr>
            <a:normAutofit/>
          </a:bodyPr>
          <a:lstStyle/>
          <a:p>
            <a:pPr lvl="0">
              <a:buFont typeface="Wingdings" pitchFamily="2" charset="2"/>
              <a:buChar char="v"/>
            </a:pPr>
            <a:r>
              <a:rPr lang="fa-IR" sz="2000" b="1" dirty="0">
                <a:latin typeface="Times New Roman"/>
                <a:ea typeface="Times New Roman"/>
                <a:cs typeface="B Nazanin" pitchFamily="2" charset="-78"/>
              </a:rPr>
              <a:t>در زمان پذيرش به منظور راهنمايی گیرندگان خدمت در خصوص خدمات قابل ارائه، نحوه پذيرش، بستری، ترخیص، هزينه های قابل پیش بینی،  ضوابط و بیمه های طرف قرارداد، اطلاع رسانی می شود. </a:t>
            </a:r>
            <a:endParaRPr lang="en-US" sz="2000" dirty="0">
              <a:latin typeface="Times New Roman"/>
              <a:ea typeface="Times New Roman"/>
              <a:cs typeface="B Nazanin" pitchFamily="2" charset="-78"/>
            </a:endParaRPr>
          </a:p>
          <a:p>
            <a:pPr lvl="0">
              <a:buFont typeface="Wingdings" pitchFamily="2" charset="2"/>
              <a:buChar char="v"/>
            </a:pPr>
            <a:r>
              <a:rPr lang="fa-IR" sz="2000" b="1" dirty="0">
                <a:latin typeface="Times New Roman"/>
                <a:ea typeface="Times New Roman"/>
                <a:cs typeface="B Nazanin" pitchFamily="2" charset="-78"/>
              </a:rPr>
              <a:t>کارکنان موظف به الصاق مستمر کارت شناسايی عکس دار در معرض ديد مراجعین هستند به نحوی که از قرار دادن کارت شناسايی در جیب و يا برگرداندن آن خودداری شود.</a:t>
            </a:r>
            <a:endParaRPr lang="en-US" sz="2000" dirty="0">
              <a:latin typeface="Times New Roman"/>
              <a:ea typeface="Times New Roman"/>
              <a:cs typeface="B Nazanin" pitchFamily="2" charset="-78"/>
            </a:endParaRPr>
          </a:p>
          <a:p>
            <a:pPr lvl="0">
              <a:buFont typeface="Wingdings" pitchFamily="2" charset="2"/>
              <a:buChar char="v"/>
            </a:pPr>
            <a:r>
              <a:rPr lang="fa-IR" sz="2000" b="1" dirty="0">
                <a:latin typeface="Times New Roman"/>
                <a:ea typeface="Times New Roman"/>
                <a:cs typeface="B Nazanin" pitchFamily="2" charset="-78"/>
              </a:rPr>
              <a:t>اعضای گروه پزشکی مسئول </a:t>
            </a:r>
            <a:r>
              <a:rPr lang="fa-IR" sz="2000" b="1" dirty="0" smtClean="0">
                <a:latin typeface="Times New Roman"/>
                <a:ea typeface="Times New Roman"/>
                <a:cs typeface="B Nazanin" pitchFamily="2" charset="-78"/>
              </a:rPr>
              <a:t>ارائه </a:t>
            </a:r>
            <a:r>
              <a:rPr lang="fa-IR" sz="2000" b="1" dirty="0">
                <a:latin typeface="Times New Roman"/>
                <a:ea typeface="Times New Roman"/>
                <a:cs typeface="B Nazanin" pitchFamily="2" charset="-78"/>
              </a:rPr>
              <a:t>مراقبت به بیمار، در اولین برخورد خود را به بیمار معرفی نموده و رتبه حرفه ای و سمت خود در تیم مراقبتی را به  اطلاع بیمار و همراه وی می رسانند</a:t>
            </a:r>
            <a:r>
              <a:rPr lang="fa-IR" sz="2000" b="1" dirty="0" smtClean="0">
                <a:latin typeface="Times New Roman"/>
                <a:ea typeface="Times New Roman"/>
                <a:cs typeface="B Nazanin" pitchFamily="2" charset="-78"/>
              </a:rPr>
              <a:t>.</a:t>
            </a:r>
          </a:p>
          <a:p>
            <a:pPr>
              <a:buFont typeface="Wingdings" pitchFamily="2" charset="2"/>
              <a:buChar char="v"/>
            </a:pPr>
            <a:r>
              <a:rPr lang="fa-IR" sz="2000" b="1" dirty="0">
                <a:cs typeface="B Nazanin" pitchFamily="2" charset="-78"/>
              </a:rPr>
              <a:t>بیمارستان در طول مدت مراقبت و درمان، تسهیلات لازم برای دسترسی بیمار/ ولی قانونی وی را به پزشک معالج و اعضای اصلی گروه پزشکی فراهم نموده و کارکنان درمانی در اين خصوص به گیرنده خدمت اطلاع رسانی مینمايند. </a:t>
            </a:r>
            <a:endParaRPr lang="fa-IR" sz="2000" b="1" dirty="0" smtClean="0">
              <a:cs typeface="B Nazanin" pitchFamily="2" charset="-78"/>
            </a:endParaRPr>
          </a:p>
          <a:p>
            <a:pPr lvl="0">
              <a:buFont typeface="Wingdings" pitchFamily="2" charset="2"/>
              <a:buChar char="v"/>
            </a:pPr>
            <a:r>
              <a:rPr lang="fa-IR" sz="2000" b="1" dirty="0" smtClean="0">
                <a:latin typeface="Times New Roman"/>
                <a:ea typeface="Times New Roman"/>
                <a:cs typeface="B Nazanin" pitchFamily="2" charset="-78"/>
              </a:rPr>
              <a:t>پزشکان </a:t>
            </a:r>
            <a:r>
              <a:rPr lang="fa-IR" sz="2000" b="1" dirty="0">
                <a:latin typeface="Times New Roman"/>
                <a:ea typeface="Times New Roman"/>
                <a:cs typeface="B Nazanin" pitchFamily="2" charset="-78"/>
              </a:rPr>
              <a:t>معالج پیش از اخذ رضايت از بیمار، اطلاعات لازم در زمینه علت بیماری و روش درمانی در نظر گرفته شده، خطرات و عوارض احتمالی، سیر بیماری، محاسن،  روشهای جايگزين ممکن و پیش آگهی را به زبان ساده و قابل درک، دراختیار بیمار/ولی قانونی وی (با رعايت مدت زمانی که امکان انتخاب و   تصمیم گیری آزادانه برای ايشان فراهم  باشد)قرار میدهند .</a:t>
            </a:r>
            <a:endParaRPr lang="en-US" sz="2000" dirty="0">
              <a:latin typeface="Times New Roman"/>
              <a:ea typeface="Times New Roman"/>
              <a:cs typeface="B Nazanin" pitchFamily="2" charset="-78"/>
            </a:endParaRPr>
          </a:p>
          <a:p>
            <a:pPr marL="342900" indent="-342900">
              <a:buBlip>
                <a:blip r:embed="rId2"/>
              </a:buBlip>
            </a:pPr>
            <a:endParaRPr lang="en-US" sz="2000" dirty="0">
              <a:cs typeface="B Nazanin" pitchFamily="2" charset="-78"/>
            </a:endParaRPr>
          </a:p>
          <a:p>
            <a:pPr marL="342900" lvl="0" indent="-342900">
              <a:buBlip>
                <a:blip r:embed="rId2"/>
              </a:buBlip>
            </a:pPr>
            <a:endParaRPr lang="en-US" sz="2000" dirty="0">
              <a:latin typeface="Times New Roman"/>
              <a:ea typeface="Times New Roman"/>
              <a:cs typeface="B Nazanin" pitchFamily="2" charset="-78"/>
            </a:endParaRPr>
          </a:p>
          <a:p>
            <a:endParaRPr lang="fa-IR" sz="2000" dirty="0">
              <a:cs typeface="B Nazanin" pitchFamily="2" charset="-78"/>
            </a:endParaRPr>
          </a:p>
        </p:txBody>
      </p:sp>
    </p:spTree>
    <p:extLst>
      <p:ext uri="{BB962C8B-B14F-4D97-AF65-F5344CB8AC3E}">
        <p14:creationId xmlns:p14="http://schemas.microsoft.com/office/powerpoint/2010/main" val="2321105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sz="quarter" idx="1"/>
          </p:nvPr>
        </p:nvSpPr>
        <p:spPr>
          <a:xfrm>
            <a:off x="457200" y="404664"/>
            <a:ext cx="8219256" cy="6069288"/>
          </a:xfrm>
        </p:spPr>
        <p:txBody>
          <a:bodyPr>
            <a:normAutofit/>
          </a:bodyPr>
          <a:lstStyle/>
          <a:p>
            <a:pPr lvl="0">
              <a:lnSpc>
                <a:spcPct val="115000"/>
              </a:lnSpc>
              <a:buFont typeface="Wingdings" pitchFamily="2" charset="2"/>
              <a:buChar char="v"/>
            </a:pPr>
            <a:r>
              <a:rPr lang="fa-IR" b="1" dirty="0" smtClean="0">
                <a:latin typeface="Times New Roman"/>
                <a:ea typeface="Times New Roman"/>
                <a:cs typeface="B Nazanin" pitchFamily="2" charset="-78"/>
              </a:rPr>
              <a:t>پزشکان </a:t>
            </a:r>
            <a:r>
              <a:rPr lang="fa-IR" b="1" dirty="0">
                <a:latin typeface="Times New Roman"/>
                <a:ea typeface="Times New Roman"/>
                <a:cs typeface="B Nazanin" pitchFamily="2" charset="-78"/>
              </a:rPr>
              <a:t>و انجام دهندگان پروسیجرها از اقدامات تشخیصی درمانی نیازمند اخذ رضايت آگاهانه اطلاع دارند و فرم رضایت آگاهانه را تکمیل مینمایند.</a:t>
            </a:r>
            <a:endParaRPr lang="en-US" dirty="0">
              <a:latin typeface="Times New Roman"/>
              <a:ea typeface="Times New Roman"/>
              <a:cs typeface="B Nazanin" pitchFamily="2" charset="-78"/>
            </a:endParaRPr>
          </a:p>
          <a:p>
            <a:pPr lvl="0">
              <a:lnSpc>
                <a:spcPct val="115000"/>
              </a:lnSpc>
              <a:buFont typeface="Wingdings" pitchFamily="2" charset="2"/>
              <a:buChar char="v"/>
            </a:pPr>
            <a:r>
              <a:rPr lang="fa-IR" b="1" dirty="0">
                <a:latin typeface="Times New Roman"/>
                <a:ea typeface="Times New Roman"/>
                <a:cs typeface="B Nazanin" pitchFamily="2" charset="-78"/>
              </a:rPr>
              <a:t>استفاده از هرگونه علائم يا نوشته ای که تشخیص بیماری و يا ساير اطلاعات درمانی را آشکار نمايد، ممنوع می باشد. تشخیص بیماری و ساير اطلاعات درمانی در روی جلد پرونده بیمار و تابلوی موجود در بالین بیمار ممنوع میباشد. </a:t>
            </a:r>
            <a:endParaRPr lang="en-US" dirty="0">
              <a:latin typeface="Times New Roman"/>
              <a:ea typeface="Times New Roman"/>
              <a:cs typeface="B Nazanin" pitchFamily="2" charset="-78"/>
            </a:endParaRPr>
          </a:p>
          <a:p>
            <a:pPr>
              <a:buFont typeface="Wingdings" pitchFamily="2" charset="2"/>
              <a:buChar char="v"/>
            </a:pPr>
            <a:r>
              <a:rPr lang="fa-IR" b="1" dirty="0">
                <a:latin typeface="Calibri"/>
                <a:ea typeface="Calibri"/>
                <a:cs typeface="B Nazanin" pitchFamily="2" charset="-78"/>
              </a:rPr>
              <a:t>درصورت درخواست همراهان بیماردر صورتیکه يکی از همراهان بیمار،پزشک، پیراپزشک و يا ساير رشته های  وابسته به گروه پزشکی تقاضای پرونده بیمار را جهت مطالعه محتوای پرونده نماید صرفا با اعلام رضايت بیمار يا ولی قانونی او موافقت شود. نحوه اخذ رضايت به صورت خصوصی و نامحسوس باشد که موجب عوارض روحی و حاشیه ای برای بیمار نشود</a:t>
            </a:r>
            <a:endParaRPr lang="fa-IR" dirty="0">
              <a:cs typeface="B Nazanin" pitchFamily="2" charset="-78"/>
            </a:endParaRPr>
          </a:p>
        </p:txBody>
      </p:sp>
    </p:spTree>
    <p:extLst>
      <p:ext uri="{BB962C8B-B14F-4D97-AF65-F5344CB8AC3E}">
        <p14:creationId xmlns:p14="http://schemas.microsoft.com/office/powerpoint/2010/main" val="2590633220"/>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quarter" idx="1"/>
          </p:nvPr>
        </p:nvSpPr>
        <p:spPr>
          <a:xfrm>
            <a:off x="457200" y="764704"/>
            <a:ext cx="7931224" cy="5709248"/>
          </a:xfrm>
        </p:spPr>
        <p:txBody>
          <a:bodyPr>
            <a:normAutofit/>
          </a:bodyPr>
          <a:lstStyle/>
          <a:p>
            <a:pPr lvl="0">
              <a:lnSpc>
                <a:spcPct val="115000"/>
              </a:lnSpc>
              <a:buFont typeface="Wingdings" pitchFamily="2" charset="2"/>
              <a:buChar char="v"/>
            </a:pPr>
            <a:r>
              <a:rPr lang="fa-IR" sz="1800" b="1" dirty="0" smtClean="0">
                <a:latin typeface="Times New Roman"/>
                <a:ea typeface="Times New Roman"/>
                <a:cs typeface="B Nazanin" pitchFamily="2" charset="-78"/>
              </a:rPr>
              <a:t>در </a:t>
            </a:r>
            <a:r>
              <a:rPr lang="fa-IR" sz="1800" b="1" dirty="0">
                <a:latin typeface="Times New Roman"/>
                <a:ea typeface="Times New Roman"/>
                <a:cs typeface="B Nazanin" pitchFamily="2" charset="-78"/>
              </a:rPr>
              <a:t>هر بخش بر اساس استانداردهای ملی پوشش بیماران، در طول مدت دريافت خدمات تشخیصی، درمانی و مراقبتی در بخشهای مختلف به ويژه( اتاق عمل، ريکاوری، بخشهای ويژه، تصوير برداری و هنگام جابجايی بین بخشی)، پوشش بیمار شامل (سايز، تمیزی و آراستگی)بايد امنیت روانی بیمار را تامین نموده و حريم خصوصی وی حفظ گردد، به نحوی که مناطقی از بدن بیمار که در مراحل فوق نیاز به مداخله ندارد پوشانده بماند.</a:t>
            </a:r>
            <a:endParaRPr lang="en-US" sz="1800" dirty="0">
              <a:latin typeface="Times New Roman"/>
              <a:ea typeface="Times New Roman"/>
              <a:cs typeface="B Nazanin" pitchFamily="2" charset="-78"/>
            </a:endParaRPr>
          </a:p>
          <a:p>
            <a:pPr lvl="0">
              <a:lnSpc>
                <a:spcPct val="115000"/>
              </a:lnSpc>
              <a:buFont typeface="Wingdings" pitchFamily="2" charset="2"/>
              <a:buChar char="v"/>
            </a:pPr>
            <a:r>
              <a:rPr lang="fa-IR" sz="1800" b="1" dirty="0">
                <a:latin typeface="Times New Roman"/>
                <a:ea typeface="Times New Roman"/>
                <a:cs typeface="B Nazanin" pitchFamily="2" charset="-78"/>
              </a:rPr>
              <a:t>ارايه خدمات تشخیصی، درمانی و مراقبتی به بیماران با رعايت موازين انطباق، توسط کارکنان همگن و با رعايت احترام به شان و منزلت انسانی گیرندگان خدمت انجام میشود. به ويژه در مواردی که بیمار دچار کاهش سطح هوشیاری است و خود بیمار يا همراه وی درخواست مینمايد، به نحوی که مانعی برای کمک رسانی فوری به گیرنده خدمت نشود، رعايت اين موازين مد نظر قرار گرفته میشود.</a:t>
            </a:r>
            <a:endParaRPr lang="en-US" sz="1800" dirty="0">
              <a:latin typeface="Times New Roman"/>
              <a:ea typeface="Times New Roman"/>
              <a:cs typeface="B Nazanin" pitchFamily="2" charset="-78"/>
            </a:endParaRPr>
          </a:p>
          <a:p>
            <a:endParaRPr lang="fa-IR" sz="1800" dirty="0">
              <a:cs typeface="B Nazanin" pitchFamily="2" charset="-78"/>
            </a:endParaRPr>
          </a:p>
        </p:txBody>
      </p:sp>
    </p:spTree>
    <p:extLst>
      <p:ext uri="{BB962C8B-B14F-4D97-AF65-F5344CB8AC3E}">
        <p14:creationId xmlns:p14="http://schemas.microsoft.com/office/powerpoint/2010/main" val="302989367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quarter" idx="1"/>
          </p:nvPr>
        </p:nvSpPr>
        <p:spPr>
          <a:xfrm>
            <a:off x="457200" y="836712"/>
            <a:ext cx="7859216" cy="4680520"/>
          </a:xfrm>
        </p:spPr>
        <p:txBody>
          <a:bodyPr>
            <a:noAutofit/>
          </a:bodyPr>
          <a:lstStyle/>
          <a:p>
            <a:pPr lvl="0">
              <a:lnSpc>
                <a:spcPct val="115000"/>
              </a:lnSpc>
              <a:buClr>
                <a:srgbClr val="FE8637"/>
              </a:buClr>
              <a:buFont typeface="Wingdings" pitchFamily="2" charset="2"/>
              <a:buChar char="v"/>
            </a:pPr>
            <a:r>
              <a:rPr lang="fa-IR" sz="1600" b="1" dirty="0">
                <a:solidFill>
                  <a:prstClr val="black"/>
                </a:solidFill>
                <a:latin typeface="Times New Roman"/>
                <a:ea typeface="Times New Roman"/>
                <a:cs typeface="B Nazanin" pitchFamily="2" charset="-78"/>
              </a:rPr>
              <a:t>در معايناتی که بر حسب ضرورت و يا در مواقع اورژانسی توسط افراد غیر همگن انجام میشود حضور يک نفر محرم (يا معتمد بیمار/ بنا به درخواست وی) يا کارکنان فنی هم جنس ضروری است.  </a:t>
            </a:r>
            <a:endParaRPr lang="en-US" sz="1600" dirty="0">
              <a:solidFill>
                <a:prstClr val="black"/>
              </a:solidFill>
              <a:latin typeface="Times New Roman"/>
              <a:ea typeface="Times New Roman"/>
              <a:cs typeface="B Nazanin" pitchFamily="2" charset="-78"/>
            </a:endParaRPr>
          </a:p>
          <a:p>
            <a:pPr lvl="0">
              <a:lnSpc>
                <a:spcPct val="115000"/>
              </a:lnSpc>
              <a:buClr>
                <a:srgbClr val="FE8637"/>
              </a:buClr>
              <a:buFont typeface="Wingdings" pitchFamily="2" charset="2"/>
              <a:buChar char="v"/>
            </a:pPr>
            <a:r>
              <a:rPr lang="fa-IR" sz="1600" b="1" dirty="0">
                <a:solidFill>
                  <a:prstClr val="black"/>
                </a:solidFill>
                <a:latin typeface="Times New Roman"/>
                <a:ea typeface="Times New Roman"/>
                <a:cs typeface="B Nazanin" pitchFamily="2" charset="-78"/>
              </a:rPr>
              <a:t>پروسیجرهای خاص مانند گذاشتن سوند، ماموگرافی، سو نوگرافی های </a:t>
            </a:r>
            <a:r>
              <a:rPr lang="fa-IR" sz="1600" b="1" dirty="0" smtClean="0">
                <a:solidFill>
                  <a:prstClr val="black"/>
                </a:solidFill>
                <a:latin typeface="Times New Roman"/>
                <a:ea typeface="Times New Roman"/>
                <a:cs typeface="B Nazanin" pitchFamily="2" charset="-78"/>
              </a:rPr>
              <a:t>واژينال، انما و </a:t>
            </a:r>
            <a:r>
              <a:rPr lang="en-US" sz="1600" b="1" dirty="0" smtClean="0">
                <a:solidFill>
                  <a:prstClr val="black"/>
                </a:solidFill>
                <a:latin typeface="Times New Roman"/>
                <a:ea typeface="Times New Roman"/>
                <a:cs typeface="B Nazanin" pitchFamily="2" charset="-78"/>
              </a:rPr>
              <a:t>shaving</a:t>
            </a:r>
            <a:r>
              <a:rPr lang="fa-IR" sz="1600" b="1" dirty="0" smtClean="0">
                <a:solidFill>
                  <a:prstClr val="black"/>
                </a:solidFill>
                <a:latin typeface="Times New Roman"/>
                <a:ea typeface="Times New Roman"/>
                <a:cs typeface="B Nazanin" pitchFamily="2" charset="-78"/>
              </a:rPr>
              <a:t>  </a:t>
            </a:r>
            <a:r>
              <a:rPr lang="fa-IR" sz="1600" b="1" dirty="0">
                <a:solidFill>
                  <a:prstClr val="black"/>
                </a:solidFill>
                <a:latin typeface="Times New Roman"/>
                <a:ea typeface="Times New Roman"/>
                <a:cs typeface="B Nazanin" pitchFamily="2" charset="-78"/>
              </a:rPr>
              <a:t>توسط پرسنل همگن انجام </a:t>
            </a:r>
            <a:r>
              <a:rPr lang="fa-IR" sz="1600" b="1" dirty="0" smtClean="0">
                <a:solidFill>
                  <a:prstClr val="black"/>
                </a:solidFill>
                <a:latin typeface="Times New Roman"/>
                <a:ea typeface="Times New Roman"/>
                <a:cs typeface="B Nazanin" pitchFamily="2" charset="-78"/>
              </a:rPr>
              <a:t>شود.</a:t>
            </a:r>
            <a:endParaRPr lang="en-US" sz="1600" dirty="0">
              <a:solidFill>
                <a:prstClr val="black"/>
              </a:solidFill>
              <a:latin typeface="Times New Roman"/>
              <a:ea typeface="Times New Roman"/>
              <a:cs typeface="B Nazanin" pitchFamily="2" charset="-78"/>
            </a:endParaRPr>
          </a:p>
          <a:p>
            <a:pPr lvl="0">
              <a:lnSpc>
                <a:spcPct val="115000"/>
              </a:lnSpc>
              <a:buClr>
                <a:srgbClr val="FE8637"/>
              </a:buClr>
              <a:buFont typeface="Wingdings" pitchFamily="2" charset="2"/>
              <a:buChar char="v"/>
            </a:pPr>
            <a:r>
              <a:rPr lang="fa-IR" sz="1600" b="1" dirty="0">
                <a:solidFill>
                  <a:prstClr val="black"/>
                </a:solidFill>
                <a:latin typeface="Times New Roman"/>
                <a:ea typeface="Times New Roman"/>
                <a:cs typeface="B Nazanin" pitchFamily="2" charset="-78"/>
              </a:rPr>
              <a:t> بیمارستان امکان برقراری ارتباط با رو حانیون يا آگاهان دينی جهت پاسخگويی به سوالات شرعی بیماران/ همراهان فراهم </a:t>
            </a:r>
            <a:r>
              <a:rPr lang="fa-IR" sz="1600" b="1" dirty="0" smtClean="0">
                <a:solidFill>
                  <a:prstClr val="black"/>
                </a:solidFill>
                <a:latin typeface="Times New Roman"/>
                <a:ea typeface="Times New Roman"/>
                <a:cs typeface="B Nazanin" pitchFamily="2" charset="-78"/>
              </a:rPr>
              <a:t>کند.</a:t>
            </a:r>
            <a:endParaRPr lang="en-US" sz="1600" dirty="0">
              <a:solidFill>
                <a:prstClr val="black"/>
              </a:solidFill>
              <a:latin typeface="Times New Roman"/>
              <a:ea typeface="Times New Roman"/>
              <a:cs typeface="B Nazanin" pitchFamily="2" charset="-78"/>
            </a:endParaRPr>
          </a:p>
          <a:p>
            <a:pPr lvl="0">
              <a:lnSpc>
                <a:spcPct val="115000"/>
              </a:lnSpc>
              <a:buFont typeface="Wingdings" pitchFamily="2" charset="2"/>
              <a:buChar char="v"/>
            </a:pPr>
            <a:r>
              <a:rPr lang="fa-IR" sz="1600" b="1" dirty="0">
                <a:latin typeface="Times New Roman"/>
                <a:ea typeface="Times New Roman"/>
                <a:cs typeface="B Nazanin" pitchFamily="2" charset="-78"/>
              </a:rPr>
              <a:t>شناسايی اديان و مذاهب مختلف گیرنده خدمت و نیازهای عبادی مربوطه، توسط پرستاران دربرگه ارزیابی </a:t>
            </a:r>
            <a:r>
              <a:rPr lang="fa-IR" sz="1600" b="1" dirty="0" smtClean="0">
                <a:latin typeface="Times New Roman"/>
                <a:ea typeface="Times New Roman"/>
                <a:cs typeface="B Nazanin" pitchFamily="2" charset="-78"/>
              </a:rPr>
              <a:t>اولیه </a:t>
            </a:r>
            <a:r>
              <a:rPr lang="fa-IR" sz="1600" b="1" dirty="0">
                <a:latin typeface="Times New Roman"/>
                <a:ea typeface="Times New Roman"/>
                <a:cs typeface="B Nazanin" pitchFamily="2" charset="-78"/>
              </a:rPr>
              <a:t>بیمار انجام میشود.  </a:t>
            </a:r>
            <a:endParaRPr lang="en-US" sz="1600" dirty="0">
              <a:latin typeface="Times New Roman"/>
              <a:ea typeface="Times New Roman"/>
              <a:cs typeface="B Nazanin" pitchFamily="2" charset="-78"/>
            </a:endParaRPr>
          </a:p>
          <a:p>
            <a:pPr lvl="0">
              <a:lnSpc>
                <a:spcPct val="115000"/>
              </a:lnSpc>
              <a:buFont typeface="Wingdings" pitchFamily="2" charset="2"/>
              <a:buChar char="v"/>
            </a:pPr>
            <a:r>
              <a:rPr lang="fa-IR" sz="1600" b="1" dirty="0">
                <a:latin typeface="Times New Roman"/>
                <a:ea typeface="Times New Roman"/>
                <a:cs typeface="B Nazanin" pitchFamily="2" charset="-78"/>
              </a:rPr>
              <a:t>سجاده نماز، مهر، زير انداز،  قرآن، در صورت درخواست بیماران کم </a:t>
            </a:r>
            <a:r>
              <a:rPr lang="fa-IR" sz="1600" b="1" dirty="0" smtClean="0">
                <a:latin typeface="Times New Roman"/>
                <a:ea typeface="Times New Roman"/>
                <a:cs typeface="B Nazanin" pitchFamily="2" charset="-78"/>
              </a:rPr>
              <a:t>توان باید  در </a:t>
            </a:r>
            <a:r>
              <a:rPr lang="fa-IR" sz="1600" b="1" dirty="0">
                <a:latin typeface="Times New Roman"/>
                <a:ea typeface="Times New Roman"/>
                <a:cs typeface="B Nazanin" pitchFamily="2" charset="-78"/>
              </a:rPr>
              <a:t>نظر گرفته </a:t>
            </a:r>
            <a:r>
              <a:rPr lang="fa-IR" sz="1600" b="1" dirty="0" smtClean="0">
                <a:latin typeface="Times New Roman"/>
                <a:ea typeface="Times New Roman"/>
                <a:cs typeface="B Nazanin" pitchFamily="2" charset="-78"/>
              </a:rPr>
              <a:t>شود.</a:t>
            </a:r>
            <a:endParaRPr lang="en-US" sz="1600" dirty="0">
              <a:latin typeface="Times New Roman"/>
              <a:ea typeface="Times New Roman"/>
              <a:cs typeface="B Nazanin" pitchFamily="2" charset="-78"/>
            </a:endParaRPr>
          </a:p>
          <a:p>
            <a:pPr lvl="0">
              <a:lnSpc>
                <a:spcPct val="115000"/>
              </a:lnSpc>
              <a:buFont typeface="Wingdings" pitchFamily="2" charset="2"/>
              <a:buChar char="v"/>
            </a:pPr>
            <a:r>
              <a:rPr lang="fa-IR" sz="1600" b="1" dirty="0" smtClean="0">
                <a:latin typeface="Times New Roman"/>
                <a:ea typeface="Times New Roman"/>
                <a:cs typeface="B Nazanin" pitchFamily="2" charset="-78"/>
              </a:rPr>
              <a:t>در خصوص محل قرار گیری نمازخانه باید به بیمار اطلاع رسانی شود.</a:t>
            </a:r>
            <a:endParaRPr lang="en-US" sz="1600" dirty="0">
              <a:latin typeface="Times New Roman"/>
              <a:ea typeface="Times New Roman"/>
              <a:cs typeface="B Nazanin" pitchFamily="2" charset="-78"/>
            </a:endParaRPr>
          </a:p>
          <a:p>
            <a:pPr marL="0" lvl="0" indent="0">
              <a:lnSpc>
                <a:spcPct val="115000"/>
              </a:lnSpc>
              <a:buNone/>
            </a:pPr>
            <a:endParaRPr lang="en-US" sz="1600" dirty="0">
              <a:latin typeface="Times New Roman"/>
              <a:ea typeface="Times New Roman"/>
              <a:cs typeface="B Nazanin" pitchFamily="2" charset="-78"/>
            </a:endParaRPr>
          </a:p>
          <a:p>
            <a:endParaRPr lang="fa-IR" sz="1600" dirty="0">
              <a:cs typeface="B Nazanin" pitchFamily="2" charset="-78"/>
            </a:endParaRPr>
          </a:p>
        </p:txBody>
      </p:sp>
    </p:spTree>
    <p:extLst>
      <p:ext uri="{BB962C8B-B14F-4D97-AF65-F5344CB8AC3E}">
        <p14:creationId xmlns:p14="http://schemas.microsoft.com/office/powerpoint/2010/main" val="252591822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quarter" idx="1"/>
          </p:nvPr>
        </p:nvSpPr>
        <p:spPr>
          <a:xfrm>
            <a:off x="457200" y="692696"/>
            <a:ext cx="8219256" cy="5781256"/>
          </a:xfrm>
        </p:spPr>
        <p:txBody>
          <a:bodyPr>
            <a:normAutofit/>
          </a:bodyPr>
          <a:lstStyle/>
          <a:p>
            <a:pPr lvl="0">
              <a:lnSpc>
                <a:spcPct val="115000"/>
              </a:lnSpc>
              <a:buClr>
                <a:srgbClr val="FE8637"/>
              </a:buClr>
              <a:buFont typeface="Wingdings" pitchFamily="2" charset="2"/>
              <a:buChar char="v"/>
            </a:pPr>
            <a:r>
              <a:rPr lang="fa-IR" sz="1800" b="1" dirty="0">
                <a:solidFill>
                  <a:prstClr val="black"/>
                </a:solidFill>
                <a:latin typeface="Times New Roman"/>
                <a:ea typeface="Times New Roman"/>
                <a:cs typeface="B Nazanin" pitchFamily="2" charset="-78"/>
              </a:rPr>
              <a:t>جهت همراه بیمار، امکانات رفاهی، فراهم میشود و به منظور شناسایی همراهان بیمار کارت همراه در اختیار آنان قرار داده میشود.</a:t>
            </a:r>
            <a:endParaRPr lang="en-US" sz="1800" dirty="0">
              <a:solidFill>
                <a:prstClr val="black"/>
              </a:solidFill>
              <a:latin typeface="Times New Roman"/>
              <a:ea typeface="Times New Roman"/>
              <a:cs typeface="B Nazanin" pitchFamily="2" charset="-78"/>
            </a:endParaRPr>
          </a:p>
          <a:p>
            <a:pPr lvl="0">
              <a:lnSpc>
                <a:spcPct val="115000"/>
              </a:lnSpc>
              <a:buClr>
                <a:srgbClr val="FE8637"/>
              </a:buClr>
              <a:buFont typeface="Wingdings" pitchFamily="2" charset="2"/>
              <a:buChar char="v"/>
            </a:pPr>
            <a:r>
              <a:rPr lang="fa-IR" sz="1800" b="1" dirty="0">
                <a:solidFill>
                  <a:prstClr val="black"/>
                </a:solidFill>
                <a:latin typeface="Times New Roman"/>
                <a:ea typeface="Times New Roman"/>
                <a:cs typeface="B Nazanin" pitchFamily="2" charset="-78"/>
              </a:rPr>
              <a:t>کارکنان درمانی شرايطی فراهم مینمايند که گیرنده خدمت درحال احتضار در آخرين لحظات زندگی خويش از مصاحبت و همراهی افرادی که مايل به ديدارشان است برخوردار شود</a:t>
            </a:r>
            <a:endParaRPr lang="fa-IR" sz="1800" b="1" dirty="0" smtClean="0">
              <a:latin typeface="Times New Roman"/>
              <a:ea typeface="Times New Roman"/>
              <a:cs typeface="B Nazanin" pitchFamily="2" charset="-78"/>
            </a:endParaRPr>
          </a:p>
          <a:p>
            <a:pPr lvl="0">
              <a:lnSpc>
                <a:spcPct val="115000"/>
              </a:lnSpc>
              <a:buFont typeface="Wingdings" pitchFamily="2" charset="2"/>
              <a:buChar char="v"/>
            </a:pPr>
            <a:r>
              <a:rPr lang="fa-IR" sz="1800" b="1" dirty="0" smtClean="0">
                <a:latin typeface="Times New Roman"/>
                <a:ea typeface="Times New Roman"/>
                <a:cs typeface="B Nazanin" pitchFamily="2" charset="-78"/>
              </a:rPr>
              <a:t>کارکنان </a:t>
            </a:r>
            <a:r>
              <a:rPr lang="fa-IR" sz="1800" b="1" dirty="0">
                <a:latin typeface="Times New Roman"/>
                <a:ea typeface="Times New Roman"/>
                <a:cs typeface="B Nazanin" pitchFamily="2" charset="-78"/>
              </a:rPr>
              <a:t>براساس اصول حرفه ايی، اخلاق پزشکی و پرستاری، ضمن تامین آسايش ساير بیماران اقدامات لازم را برای بیمارانی که مراحل پايانی زندگی را میگذرانند در حد امکانات ، شرايط حداقل شامل حفظ حريم خصوصی از طريق اختصاص اتاق جداگانه، انتقال بیمار از يک اتاق به اتاق ديگر،  ايجاد فضای مجزا از طريق پاراوان يا پرده و هم چنین ايجاد شرايط ويژه از جمله رعايت آداب و رسوم شعاير دينی</a:t>
            </a:r>
            <a:r>
              <a:rPr lang="fa-IR" sz="1800" b="1" dirty="0">
                <a:latin typeface="Calibri"/>
                <a:ea typeface="Calibri"/>
                <a:cs typeface="B Nazanin" pitchFamily="2" charset="-78"/>
              </a:rPr>
              <a:t> (حضور روحانی مقیم بیمارستان بر بالین بیمار - قراردادن بیمار رو به قبله و.. )</a:t>
            </a:r>
            <a:r>
              <a:rPr lang="fa-IR" sz="1800" b="1" dirty="0">
                <a:latin typeface="Times New Roman"/>
                <a:ea typeface="Times New Roman"/>
                <a:cs typeface="B Nazanin" pitchFamily="2" charset="-78"/>
              </a:rPr>
              <a:t> و ايجاد محیطی آرام برای بیمار و خانواده فراهم میکنند</a:t>
            </a:r>
            <a:r>
              <a:rPr lang="fa-IR" sz="1800" b="1" dirty="0">
                <a:latin typeface="Calibri"/>
                <a:ea typeface="Calibri"/>
                <a:cs typeface="B Nazanin" pitchFamily="2" charset="-78"/>
              </a:rPr>
              <a:t>. </a:t>
            </a:r>
            <a:endParaRPr lang="en-US" sz="1800" dirty="0">
              <a:latin typeface="Times New Roman"/>
              <a:ea typeface="Times New Roman"/>
              <a:cs typeface="B Nazanin" pitchFamily="2" charset="-78"/>
            </a:endParaRPr>
          </a:p>
          <a:p>
            <a:pPr>
              <a:buFont typeface="Wingdings" pitchFamily="2" charset="2"/>
              <a:buChar char="v"/>
            </a:pPr>
            <a:r>
              <a:rPr lang="fa-IR" sz="1800" b="1" dirty="0">
                <a:latin typeface="Calibri"/>
                <a:ea typeface="Calibri"/>
                <a:cs typeface="B Nazanin" pitchFamily="2" charset="-78"/>
              </a:rPr>
              <a:t>در صورت درخواست گیرنده خدمت، سرپرستار بخش با همکاری دفتر پرستاری با اطلاع و موافقت پزشک معالج تسهیلاتی را برای فراهم کردن امکان نظرخواهی از پزشکان ديگر (داخل يا خارج بیمارستان) مهیا نموده و در صورت تايید پزشک معالج دستورات ايشان اجرا میشود.</a:t>
            </a:r>
            <a:endParaRPr lang="fa-IR" sz="1800" dirty="0">
              <a:cs typeface="B Nazanin" pitchFamily="2" charset="-78"/>
            </a:endParaRPr>
          </a:p>
        </p:txBody>
      </p:sp>
    </p:spTree>
    <p:extLst>
      <p:ext uri="{BB962C8B-B14F-4D97-AF65-F5344CB8AC3E}">
        <p14:creationId xmlns:p14="http://schemas.microsoft.com/office/powerpoint/2010/main" val="2473227755"/>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quarter" idx="1"/>
          </p:nvPr>
        </p:nvSpPr>
        <p:spPr>
          <a:xfrm>
            <a:off x="457200" y="692696"/>
            <a:ext cx="7467600" cy="5781256"/>
          </a:xfrm>
        </p:spPr>
        <p:txBody>
          <a:bodyPr>
            <a:normAutofit/>
          </a:bodyPr>
          <a:lstStyle/>
          <a:p>
            <a:pPr lvl="0">
              <a:lnSpc>
                <a:spcPct val="115000"/>
              </a:lnSpc>
              <a:buFont typeface="Wingdings" pitchFamily="2" charset="2"/>
              <a:buChar char="v"/>
            </a:pPr>
            <a:r>
              <a:rPr lang="fa-IR" sz="2000" b="1" dirty="0">
                <a:latin typeface="Times New Roman"/>
                <a:ea typeface="Times New Roman"/>
                <a:cs typeface="B Nazanin" pitchFamily="2" charset="-78"/>
              </a:rPr>
              <a:t>مسئولیت قانونی سلامت بیمار و روند درمان بر عهده پزشک معالج است. لذا در صورت درخواست بیمار جهت نظرخواهی از پزشک دوم صرفا جنبه مشورتی داشته و در صورت تايید پزشک معالج دستورات او قابل اجرا میباشد. مگر آنکه بیمار در سرويس پزشک دوم قرار گیرد.</a:t>
            </a:r>
            <a:endParaRPr lang="en-US" sz="2000" b="1" dirty="0">
              <a:latin typeface="Times New Roman"/>
              <a:ea typeface="Times New Roman"/>
              <a:cs typeface="B Nazanin" pitchFamily="2" charset="-78"/>
            </a:endParaRPr>
          </a:p>
          <a:p>
            <a:pPr lvl="0">
              <a:lnSpc>
                <a:spcPct val="115000"/>
              </a:lnSpc>
              <a:buFont typeface="Wingdings" pitchFamily="2" charset="2"/>
              <a:buChar char="v"/>
            </a:pPr>
            <a:r>
              <a:rPr lang="fa-IR" sz="2000" b="1" dirty="0">
                <a:latin typeface="Times New Roman"/>
                <a:ea typeface="Times New Roman"/>
                <a:cs typeface="B Nazanin" pitchFamily="2" charset="-78"/>
              </a:rPr>
              <a:t>در صورت درخواست بیمار/ولی قانونی او، تصوير کاغذی/ فايل الکترونیکی اطلاعات و مستندات مربوط به پرونده و نتايج اقدامات پاراکلینیک، در اختیار آنها قرار داده میشود .</a:t>
            </a:r>
            <a:endParaRPr lang="en-US" sz="2000" b="1" dirty="0">
              <a:latin typeface="Times New Roman"/>
              <a:ea typeface="Times New Roman"/>
              <a:cs typeface="B Nazanin" pitchFamily="2" charset="-78"/>
            </a:endParaRPr>
          </a:p>
          <a:p>
            <a:pPr>
              <a:buFont typeface="Wingdings" pitchFamily="2" charset="2"/>
              <a:buChar char="v"/>
            </a:pPr>
            <a:r>
              <a:rPr lang="fa-IR" sz="2000" b="1" dirty="0">
                <a:latin typeface="Calibri"/>
                <a:ea typeface="Calibri"/>
                <a:cs typeface="B Nazanin" pitchFamily="2" charset="-78"/>
              </a:rPr>
              <a:t>کودکان، زنان باردار، افراد ناتوان، سالمندان، بیماران روانی، معلولان ذهنی و جسمی شایع ترین گروه های آسیب پذير و جمعیتهای در معرض خطر هستند</a:t>
            </a:r>
            <a:endParaRPr lang="fa-IR" sz="2000" b="1" dirty="0">
              <a:cs typeface="B Nazanin" pitchFamily="2" charset="-78"/>
            </a:endParaRPr>
          </a:p>
        </p:txBody>
      </p:sp>
    </p:spTree>
    <p:extLst>
      <p:ext uri="{BB962C8B-B14F-4D97-AF65-F5344CB8AC3E}">
        <p14:creationId xmlns:p14="http://schemas.microsoft.com/office/powerpoint/2010/main" val="1171606130"/>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192</TotalTime>
  <Words>1727</Words>
  <Application>Microsoft Office PowerPoint</Application>
  <PresentationFormat>On-screen Show (4:3)</PresentationFormat>
  <Paragraphs>71</Paragraphs>
  <Slides>15</Slides>
  <Notes>1</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Oriel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بیمارستان استانداردهای ملی پوشش بیماران، کارکنان را رعايت مینمايدکه شامل موارد ذیل میباشد: </vt:lpstr>
      <vt:lpstr>PowerPoint Presentation</vt:lpstr>
      <vt:lpstr>نحوه دسترسی به پزشک معالج به شرح ذیل می باشد : </vt:lpstr>
      <vt:lpstr>PowerPoint Presentation</vt:lpstr>
      <vt:lpstr>شرایط استفاده از تلفن همراه به شرح زیر است :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atfal</dc:creator>
  <cp:lastModifiedBy>behbod</cp:lastModifiedBy>
  <cp:revision>37</cp:revision>
  <dcterms:created xsi:type="dcterms:W3CDTF">2016-11-25T12:36:40Z</dcterms:created>
  <dcterms:modified xsi:type="dcterms:W3CDTF">2016-11-26T09:48:41Z</dcterms:modified>
</cp:coreProperties>
</file>